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276"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11" d="100"/>
          <a:sy n="111" d="100"/>
        </p:scale>
        <p:origin x="-161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ECC816-FAAE-4BCA-90A4-8B66620AA472}" type="datetimeFigureOut">
              <a:rPr lang="ru-RU" smtClean="0"/>
              <a:t>09.03.2021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A48346-EB25-4EEE-8562-BB2475784C73}"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DCD7FF1-63E6-4FED-BD0F-7DC4B8C22CAE}" type="slidenum">
              <a:rPr lang="ru-RU" smtClean="0"/>
              <a:pPr/>
              <a:t>58</a:t>
            </a:fld>
            <a:endParaRPr lang="ru-RU"/>
          </a:p>
        </p:txBody>
      </p:sp>
    </p:spTree>
    <p:extLst>
      <p:ext uri="{BB962C8B-B14F-4D97-AF65-F5344CB8AC3E}">
        <p14:creationId xmlns:p14="http://schemas.microsoft.com/office/powerpoint/2010/main" xmlns="" val="3501571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09.03.2021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09.03.2021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09.03.2021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09.03.2021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09.03.2021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09.03.2021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09.03.2021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09.03.2021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09.03.2021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09.03.2021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09.03.2021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Заголовок, текст и клип">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625" y="228600"/>
            <a:ext cx="854075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301625" y="1600200"/>
            <a:ext cx="4194175" cy="44989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Клип 3"/>
          <p:cNvSpPr>
            <a:spLocks noGrp="1"/>
          </p:cNvSpPr>
          <p:nvPr>
            <p:ph type="clipArt" sz="half" idx="2"/>
          </p:nvPr>
        </p:nvSpPr>
        <p:spPr>
          <a:xfrm>
            <a:off x="4648200" y="1600200"/>
            <a:ext cx="4194175" cy="4498975"/>
          </a:xfrm>
        </p:spPr>
        <p:txBody>
          <a:bodyPr/>
          <a:lstStyle/>
          <a:p>
            <a:endParaRPr lang="ru-RU"/>
          </a:p>
        </p:txBody>
      </p:sp>
      <p:sp>
        <p:nvSpPr>
          <p:cNvPr id="5" name="Дата 4"/>
          <p:cNvSpPr>
            <a:spLocks noGrp="1"/>
          </p:cNvSpPr>
          <p:nvPr>
            <p:ph type="dt" sz="half" idx="10"/>
          </p:nvPr>
        </p:nvSpPr>
        <p:spPr>
          <a:xfrm>
            <a:off x="301625" y="6245225"/>
            <a:ext cx="2289175" cy="476250"/>
          </a:xfrm>
        </p:spPr>
        <p:txBody>
          <a:bodyPr/>
          <a:lstStyle>
            <a:lvl1pPr>
              <a:defRPr/>
            </a:lvl1pPr>
          </a:lstStyle>
          <a:p>
            <a:endParaRPr lang="ru-RU"/>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endParaRPr lang="ru-RU"/>
          </a:p>
        </p:txBody>
      </p:sp>
      <p:sp>
        <p:nvSpPr>
          <p:cNvPr id="7" name="Номер слайда 6"/>
          <p:cNvSpPr>
            <a:spLocks noGrp="1"/>
          </p:cNvSpPr>
          <p:nvPr>
            <p:ph type="sldNum" sz="quarter" idx="12"/>
          </p:nvPr>
        </p:nvSpPr>
        <p:spPr>
          <a:xfrm>
            <a:off x="6553200" y="6245225"/>
            <a:ext cx="2289175" cy="476250"/>
          </a:xfrm>
        </p:spPr>
        <p:txBody>
          <a:bodyPr/>
          <a:lstStyle>
            <a:lvl1pPr>
              <a:defRPr/>
            </a:lvl1pPr>
          </a:lstStyle>
          <a:p>
            <a:fld id="{C09505A4-63CA-4548-965F-A8536E77D6EF}"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09.03.2021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26.gif"/><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0.jpeg"/><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4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 Id="rId4" Type="http://schemas.openxmlformats.org/officeDocument/2006/relationships/image" Target="../media/image75.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green-city-energosberezhenie"/>
          <p:cNvPicPr>
            <a:picLocks noChangeAspect="1" noChangeArrowheads="1"/>
          </p:cNvPicPr>
          <p:nvPr/>
        </p:nvPicPr>
        <p:blipFill>
          <a:blip r:embed="rId2"/>
          <a:srcRect/>
          <a:stretch>
            <a:fillRect/>
          </a:stretch>
        </p:blipFill>
        <p:spPr bwMode="auto">
          <a:xfrm>
            <a:off x="285720" y="357166"/>
            <a:ext cx="3500462" cy="2637015"/>
          </a:xfrm>
          <a:prstGeom prst="rect">
            <a:avLst/>
          </a:prstGeom>
          <a:noFill/>
        </p:spPr>
      </p:pic>
      <p:sp>
        <p:nvSpPr>
          <p:cNvPr id="5" name="Прямоугольник 4"/>
          <p:cNvSpPr/>
          <p:nvPr/>
        </p:nvSpPr>
        <p:spPr>
          <a:xfrm>
            <a:off x="4071934" y="571480"/>
            <a:ext cx="4572000" cy="1754326"/>
          </a:xfrm>
          <a:prstGeom prst="rect">
            <a:avLst/>
          </a:prstGeom>
        </p:spPr>
        <p:txBody>
          <a:bodyPr>
            <a:spAutoFit/>
          </a:bodyPr>
          <a:lstStyle/>
          <a:p>
            <a:r>
              <a:rPr lang="ru-RU" sz="3600" b="1" dirty="0" smtClean="0">
                <a:solidFill>
                  <a:srgbClr val="C00000"/>
                </a:solidFill>
              </a:rPr>
              <a:t>Современные энергосберегающие технологии</a:t>
            </a:r>
            <a:endParaRPr lang="ru-RU" sz="3600" dirty="0"/>
          </a:p>
        </p:txBody>
      </p:sp>
      <p:sp>
        <p:nvSpPr>
          <p:cNvPr id="6" name="Прямоугольник 5"/>
          <p:cNvSpPr/>
          <p:nvPr/>
        </p:nvSpPr>
        <p:spPr>
          <a:xfrm>
            <a:off x="3857620" y="2428868"/>
            <a:ext cx="4572000" cy="369332"/>
          </a:xfrm>
          <a:prstGeom prst="rect">
            <a:avLst/>
          </a:prstGeom>
        </p:spPr>
        <p:txBody>
          <a:bodyPr>
            <a:spAutoFit/>
          </a:bodyPr>
          <a:lstStyle/>
          <a:p>
            <a:pPr algn="ctr"/>
            <a:r>
              <a:rPr lang="ru-RU" b="1" dirty="0" smtClean="0">
                <a:solidFill>
                  <a:srgbClr val="C00000"/>
                </a:solidFill>
              </a:rPr>
              <a:t>Лекция </a:t>
            </a:r>
            <a:r>
              <a:rPr lang="ru-RU" b="1" dirty="0" smtClean="0">
                <a:solidFill>
                  <a:srgbClr val="C00000"/>
                </a:solidFill>
              </a:rPr>
              <a:t>5</a:t>
            </a:r>
            <a:endParaRPr lang="ru-RU" dirty="0"/>
          </a:p>
        </p:txBody>
      </p:sp>
      <p:sp>
        <p:nvSpPr>
          <p:cNvPr id="7" name="Подзаголовок 2"/>
          <p:cNvSpPr txBox="1">
            <a:spLocks/>
          </p:cNvSpPr>
          <p:nvPr/>
        </p:nvSpPr>
        <p:spPr>
          <a:xfrm>
            <a:off x="1371600" y="3886200"/>
            <a:ext cx="6400800" cy="17526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ru-RU" sz="3200" b="0" i="0" u="none" strike="noStrike" kern="1200" cap="none" spc="0" normalizeH="0" baseline="0" noProof="0" dirty="0" smtClean="0">
                <a:ln>
                  <a:noFill/>
                </a:ln>
                <a:solidFill>
                  <a:schemeClr val="tx1"/>
                </a:solidFill>
                <a:effectLst/>
                <a:uLnTx/>
                <a:uFillTx/>
                <a:latin typeface="+mn-lt"/>
                <a:ea typeface="+mn-ea"/>
                <a:cs typeface="+mn-cs"/>
              </a:rPr>
              <a:t>Статическое электричество</a:t>
            </a:r>
            <a:endParaRPr kumimoji="0" lang="ru-RU"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2" name="Picture 4" descr="45725_or"/>
          <p:cNvPicPr>
            <a:picLocks noChangeAspect="1" noChangeArrowheads="1"/>
          </p:cNvPicPr>
          <p:nvPr/>
        </p:nvPicPr>
        <p:blipFill>
          <a:blip r:embed="rId2">
            <a:lum bright="70000" contrast="-70000"/>
          </a:blip>
          <a:srcRect/>
          <a:stretch>
            <a:fillRect/>
          </a:stretch>
        </p:blipFill>
        <p:spPr bwMode="auto">
          <a:xfrm>
            <a:off x="0" y="0"/>
            <a:ext cx="9144000" cy="6858000"/>
          </a:xfrm>
          <a:prstGeom prst="rect">
            <a:avLst/>
          </a:prstGeom>
          <a:noFill/>
        </p:spPr>
      </p:pic>
      <p:sp>
        <p:nvSpPr>
          <p:cNvPr id="150533" name="Rectangle 5"/>
          <p:cNvSpPr>
            <a:spLocks noGrp="1" noRot="1" noChangeArrowheads="1"/>
          </p:cNvSpPr>
          <p:nvPr>
            <p:ph type="title"/>
          </p:nvPr>
        </p:nvSpPr>
        <p:spPr/>
        <p:txBody>
          <a:bodyPr/>
          <a:lstStyle/>
          <a:p>
            <a:r>
              <a:rPr lang="ru-RU" sz="4000" b="1">
                <a:solidFill>
                  <a:srgbClr val="A50021"/>
                </a:solidFill>
              </a:rPr>
              <a:t>Что такое статическое электричество</a:t>
            </a:r>
          </a:p>
        </p:txBody>
      </p:sp>
      <p:sp>
        <p:nvSpPr>
          <p:cNvPr id="150534" name="Rectangle 6"/>
          <p:cNvSpPr>
            <a:spLocks noGrp="1" noRot="1" noChangeArrowheads="1"/>
          </p:cNvSpPr>
          <p:nvPr>
            <p:ph type="body" sz="half" idx="1"/>
          </p:nvPr>
        </p:nvSpPr>
        <p:spPr>
          <a:xfrm>
            <a:off x="0" y="1600200"/>
            <a:ext cx="5940425" cy="5257800"/>
          </a:xfrm>
        </p:spPr>
        <p:txBody>
          <a:bodyPr/>
          <a:lstStyle/>
          <a:p>
            <a:pPr>
              <a:lnSpc>
                <a:spcPct val="90000"/>
              </a:lnSpc>
              <a:buFont typeface="Arial" charset="0"/>
              <a:buNone/>
            </a:pPr>
            <a:r>
              <a:rPr lang="ru-RU" sz="2800" i="1">
                <a:solidFill>
                  <a:srgbClr val="003300"/>
                </a:solidFill>
                <a:latin typeface="Arial" charset="0"/>
              </a:rPr>
              <a:t>   </a:t>
            </a:r>
            <a:r>
              <a:rPr lang="ru-RU" sz="2800" i="1">
                <a:solidFill>
                  <a:srgbClr val="A50021"/>
                </a:solidFill>
                <a:latin typeface="Arial" charset="0"/>
              </a:rPr>
              <a:t>Статическое электричество</a:t>
            </a:r>
            <a:r>
              <a:rPr lang="ru-RU" sz="2800">
                <a:solidFill>
                  <a:srgbClr val="003300"/>
                </a:solidFill>
                <a:latin typeface="Arial" charset="0"/>
              </a:rPr>
              <a:t> — это форма электричества, которое не течет, — это «отдыхающее» электричество. </a:t>
            </a:r>
          </a:p>
          <a:p>
            <a:pPr>
              <a:lnSpc>
                <a:spcPct val="90000"/>
              </a:lnSpc>
              <a:buFont typeface="Arial" charset="0"/>
              <a:buNone/>
            </a:pPr>
            <a:r>
              <a:rPr lang="ru-RU" sz="2800"/>
              <a:t>   </a:t>
            </a:r>
            <a:r>
              <a:rPr lang="ru-RU" sz="2800">
                <a:solidFill>
                  <a:srgbClr val="000099"/>
                </a:solidFill>
              </a:rPr>
              <a:t>Из курса физики известно, что все вещества состоят из крошечных частичек, которые называются атомами. Внутри атома находятся еще более мелкие частички — электроны, вращающиеся вокруг ядра, которое состоит из протонов и нейтронов.</a:t>
            </a:r>
          </a:p>
        </p:txBody>
      </p:sp>
      <p:sp>
        <p:nvSpPr>
          <p:cNvPr id="150535" name="Rectangle 7"/>
          <p:cNvSpPr>
            <a:spLocks noGrp="1" noRot="1" noChangeArrowheads="1"/>
          </p:cNvSpPr>
          <p:nvPr>
            <p:ph type="clipArt" sz="half" idx="2"/>
          </p:nvPr>
        </p:nvSpPr>
        <p:spPr>
          <a:xfrm>
            <a:off x="6084888" y="1600200"/>
            <a:ext cx="2757487" cy="2692400"/>
          </a:xfrm>
        </p:spPr>
      </p:sp>
      <p:pic>
        <p:nvPicPr>
          <p:cNvPr id="150537" name="Picture 9" descr="atom02"/>
          <p:cNvPicPr>
            <a:picLocks noChangeAspect="1" noChangeArrowheads="1"/>
          </p:cNvPicPr>
          <p:nvPr/>
        </p:nvPicPr>
        <p:blipFill>
          <a:blip r:embed="rId3">
            <a:lum contrast="60000"/>
          </a:blip>
          <a:srcRect/>
          <a:stretch>
            <a:fillRect/>
          </a:stretch>
        </p:blipFill>
        <p:spPr bwMode="auto">
          <a:xfrm>
            <a:off x="6084888" y="1628775"/>
            <a:ext cx="2765425" cy="4608513"/>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6" name="Picture 4" descr="45725_or"/>
          <p:cNvPicPr>
            <a:picLocks noChangeAspect="1" noChangeArrowheads="1"/>
          </p:cNvPicPr>
          <p:nvPr/>
        </p:nvPicPr>
        <p:blipFill>
          <a:blip r:embed="rId2">
            <a:lum bright="70000" contrast="-70000"/>
          </a:blip>
          <a:srcRect/>
          <a:stretch>
            <a:fillRect/>
          </a:stretch>
        </p:blipFill>
        <p:spPr bwMode="auto">
          <a:xfrm>
            <a:off x="0" y="0"/>
            <a:ext cx="9144000" cy="6858000"/>
          </a:xfrm>
          <a:prstGeom prst="rect">
            <a:avLst/>
          </a:prstGeom>
          <a:noFill/>
        </p:spPr>
      </p:pic>
      <p:sp>
        <p:nvSpPr>
          <p:cNvPr id="151562" name="Text Box 10"/>
          <p:cNvSpPr txBox="1">
            <a:spLocks noChangeArrowheads="1"/>
          </p:cNvSpPr>
          <p:nvPr/>
        </p:nvSpPr>
        <p:spPr bwMode="auto">
          <a:xfrm>
            <a:off x="250825" y="260350"/>
            <a:ext cx="8642350" cy="2647950"/>
          </a:xfrm>
          <a:prstGeom prst="rect">
            <a:avLst/>
          </a:prstGeom>
          <a:noFill/>
          <a:ln w="9525">
            <a:noFill/>
            <a:miter lim="800000"/>
            <a:headEnd/>
            <a:tailEnd/>
          </a:ln>
          <a:effectLst/>
        </p:spPr>
        <p:txBody>
          <a:bodyPr>
            <a:spAutoFit/>
          </a:bodyPr>
          <a:lstStyle/>
          <a:p>
            <a:pPr>
              <a:spcBef>
                <a:spcPct val="50000"/>
              </a:spcBef>
            </a:pPr>
            <a:r>
              <a:rPr lang="ru-RU" sz="2400" b="1">
                <a:solidFill>
                  <a:srgbClr val="003300"/>
                </a:solidFill>
                <a:effectLst>
                  <a:outerShdw blurRad="38100" dist="38100" dir="2700000" algn="tl">
                    <a:srgbClr val="000000"/>
                  </a:outerShdw>
                </a:effectLst>
              </a:rPr>
              <a:t>Электрон имеет отрицательный заряд, а протон положительный. Обычно у атома равное количество отрицательных и положительных зарядов, благодаря чему атом является нейтральным, т. е. незаряженным. Но иногда электроны покидают свои орбиты, их притягивают другие атомы, имеющие положительный заряд из-за потери электрона</a:t>
            </a:r>
          </a:p>
        </p:txBody>
      </p:sp>
      <p:pic>
        <p:nvPicPr>
          <p:cNvPr id="151563" name="Picture 11" descr="01"/>
          <p:cNvPicPr>
            <a:picLocks noChangeAspect="1" noChangeArrowheads="1"/>
          </p:cNvPicPr>
          <p:nvPr/>
        </p:nvPicPr>
        <p:blipFill>
          <a:blip r:embed="rId3"/>
          <a:srcRect/>
          <a:stretch>
            <a:fillRect/>
          </a:stretch>
        </p:blipFill>
        <p:spPr bwMode="auto">
          <a:xfrm>
            <a:off x="5076825" y="2781300"/>
            <a:ext cx="4067175" cy="3543300"/>
          </a:xfrm>
          <a:prstGeom prst="rect">
            <a:avLst/>
          </a:prstGeom>
          <a:noFill/>
        </p:spPr>
      </p:pic>
      <p:sp>
        <p:nvSpPr>
          <p:cNvPr id="151564" name="Text Box 12"/>
          <p:cNvSpPr txBox="1">
            <a:spLocks noChangeArrowheads="1"/>
          </p:cNvSpPr>
          <p:nvPr/>
        </p:nvSpPr>
        <p:spPr bwMode="auto">
          <a:xfrm>
            <a:off x="323850" y="2781300"/>
            <a:ext cx="4679950" cy="4108450"/>
          </a:xfrm>
          <a:prstGeom prst="rect">
            <a:avLst/>
          </a:prstGeom>
          <a:noFill/>
          <a:ln w="9525">
            <a:noFill/>
            <a:miter lim="800000"/>
            <a:headEnd/>
            <a:tailEnd/>
          </a:ln>
          <a:effectLst/>
        </p:spPr>
        <p:txBody>
          <a:bodyPr>
            <a:spAutoFit/>
          </a:bodyPr>
          <a:lstStyle/>
          <a:p>
            <a:pPr algn="ctr">
              <a:spcBef>
                <a:spcPct val="50000"/>
              </a:spcBef>
            </a:pPr>
            <a:r>
              <a:rPr lang="ru-RU" sz="2400" b="1">
                <a:solidFill>
                  <a:srgbClr val="000099"/>
                </a:solidFill>
                <a:effectLst>
                  <a:outerShdw blurRad="38100" dist="38100" dir="2700000" algn="tl">
                    <a:srgbClr val="000000"/>
                  </a:outerShdw>
                </a:effectLst>
              </a:rPr>
              <a:t>Статическое электричество легко получить, если потереть один о другой два предмета (сделанные из разных материалов): при этом электроны с одного предмета переходят на другой, в результате чего один предмет приобретает положительный заряд, а другой отрицательный.</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80" name="Picture 4" descr="45725_or"/>
          <p:cNvPicPr>
            <a:picLocks noChangeAspect="1" noChangeArrowheads="1"/>
          </p:cNvPicPr>
          <p:nvPr/>
        </p:nvPicPr>
        <p:blipFill>
          <a:blip r:embed="rId2">
            <a:lum bright="70000" contrast="-70000"/>
          </a:blip>
          <a:srcRect/>
          <a:stretch>
            <a:fillRect/>
          </a:stretch>
        </p:blipFill>
        <p:spPr bwMode="auto">
          <a:xfrm>
            <a:off x="0" y="0"/>
            <a:ext cx="9144000" cy="6858000"/>
          </a:xfrm>
          <a:prstGeom prst="rect">
            <a:avLst/>
          </a:prstGeom>
          <a:noFill/>
        </p:spPr>
      </p:pic>
      <p:pic>
        <p:nvPicPr>
          <p:cNvPr id="152587" name="Picture 11" descr="Что такое электростатический разряд?"/>
          <p:cNvPicPr>
            <a:picLocks noChangeAspect="1" noChangeArrowheads="1"/>
          </p:cNvPicPr>
          <p:nvPr/>
        </p:nvPicPr>
        <p:blipFill>
          <a:blip r:embed="rId3"/>
          <a:srcRect/>
          <a:stretch>
            <a:fillRect/>
          </a:stretch>
        </p:blipFill>
        <p:spPr bwMode="auto">
          <a:xfrm>
            <a:off x="3311525" y="5270500"/>
            <a:ext cx="5832475" cy="1587500"/>
          </a:xfrm>
          <a:prstGeom prst="rect">
            <a:avLst/>
          </a:prstGeom>
          <a:noFill/>
          <a:ln w="9525">
            <a:noFill/>
            <a:miter lim="800000"/>
            <a:headEnd/>
            <a:tailEnd/>
          </a:ln>
        </p:spPr>
      </p:pic>
      <p:pic>
        <p:nvPicPr>
          <p:cNvPr id="152589" name="Picture 13" descr="Образование электростатического заряда"/>
          <p:cNvPicPr>
            <a:picLocks noChangeAspect="1" noChangeArrowheads="1"/>
          </p:cNvPicPr>
          <p:nvPr/>
        </p:nvPicPr>
        <p:blipFill>
          <a:blip r:embed="rId4"/>
          <a:srcRect/>
          <a:stretch>
            <a:fillRect/>
          </a:stretch>
        </p:blipFill>
        <p:spPr bwMode="auto">
          <a:xfrm>
            <a:off x="6530975" y="2565400"/>
            <a:ext cx="2497138" cy="2592388"/>
          </a:xfrm>
          <a:prstGeom prst="rect">
            <a:avLst/>
          </a:prstGeom>
          <a:noFill/>
          <a:ln w="9525">
            <a:noFill/>
            <a:miter lim="800000"/>
            <a:headEnd/>
            <a:tailEnd/>
          </a:ln>
        </p:spPr>
      </p:pic>
      <p:pic>
        <p:nvPicPr>
          <p:cNvPr id="152590" name="Picture 14" descr="Образование электростатического заряда трибоэлектрическим способом"/>
          <p:cNvPicPr>
            <a:picLocks noChangeAspect="1" noChangeArrowheads="1"/>
          </p:cNvPicPr>
          <p:nvPr/>
        </p:nvPicPr>
        <p:blipFill>
          <a:blip r:embed="rId5"/>
          <a:srcRect/>
          <a:stretch>
            <a:fillRect/>
          </a:stretch>
        </p:blipFill>
        <p:spPr bwMode="auto">
          <a:xfrm>
            <a:off x="6516688" y="188913"/>
            <a:ext cx="2627312" cy="2379662"/>
          </a:xfrm>
          <a:prstGeom prst="rect">
            <a:avLst/>
          </a:prstGeom>
          <a:noFill/>
          <a:ln w="9525">
            <a:noFill/>
            <a:miter lim="800000"/>
            <a:headEnd/>
            <a:tailEnd/>
          </a:ln>
        </p:spPr>
      </p:pic>
      <p:sp>
        <p:nvSpPr>
          <p:cNvPr id="152592" name="Rectangle 16"/>
          <p:cNvSpPr>
            <a:spLocks noGrp="1" noRot="1" noChangeArrowheads="1"/>
          </p:cNvSpPr>
          <p:nvPr>
            <p:ph type="body" sz="half" idx="1"/>
          </p:nvPr>
        </p:nvSpPr>
        <p:spPr>
          <a:xfrm>
            <a:off x="0" y="188913"/>
            <a:ext cx="6516688" cy="5616575"/>
          </a:xfrm>
        </p:spPr>
        <p:txBody>
          <a:bodyPr/>
          <a:lstStyle/>
          <a:p>
            <a:pPr>
              <a:lnSpc>
                <a:spcPct val="90000"/>
              </a:lnSpc>
              <a:spcBef>
                <a:spcPct val="50000"/>
              </a:spcBef>
              <a:buClrTx/>
              <a:buSzTx/>
              <a:buFontTx/>
              <a:buNone/>
            </a:pPr>
            <a:r>
              <a:rPr lang="ru-RU" sz="2800" b="1">
                <a:solidFill>
                  <a:srgbClr val="000099"/>
                </a:solidFill>
                <a:latin typeface="Arial" charset="0"/>
              </a:rPr>
              <a:t>    Положительно и отрицательно заряженные объекты притягиваются друг к другу, как магнит, — поскольку один из них желает сбросить лишние электроны, а другой, наоборот, получить их. Когда статическое электричество становится достаточно мощным, электроны перескакивают с одного предмета на другой в таком количестве, что это порождает видимую электрическую искру (электрический разряд) </a:t>
            </a:r>
          </a:p>
          <a:p>
            <a:pPr>
              <a:lnSpc>
                <a:spcPct val="90000"/>
              </a:lnSpc>
            </a:pPr>
            <a:endParaRPr lang="ru-RU" sz="2800">
              <a:latin typeface="Arial" charset="0"/>
            </a:endParaRPr>
          </a:p>
        </p:txBody>
      </p:sp>
      <p:pic>
        <p:nvPicPr>
          <p:cNvPr id="152594" name="Picture 18" descr="1"/>
          <p:cNvPicPr>
            <a:picLocks noChangeAspect="1" noChangeArrowheads="1"/>
          </p:cNvPicPr>
          <p:nvPr/>
        </p:nvPicPr>
        <p:blipFill>
          <a:blip r:embed="rId6"/>
          <a:srcRect/>
          <a:stretch>
            <a:fillRect/>
          </a:stretch>
        </p:blipFill>
        <p:spPr bwMode="auto">
          <a:xfrm>
            <a:off x="395288" y="5734050"/>
            <a:ext cx="2881312" cy="989013"/>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8" name="Picture 4" descr="molnia"/>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164869" name="Text Box 5"/>
          <p:cNvSpPr txBox="1">
            <a:spLocks noChangeArrowheads="1"/>
          </p:cNvSpPr>
          <p:nvPr/>
        </p:nvSpPr>
        <p:spPr bwMode="auto">
          <a:xfrm>
            <a:off x="6443663" y="260350"/>
            <a:ext cx="2700337" cy="366713"/>
          </a:xfrm>
          <a:prstGeom prst="rect">
            <a:avLst/>
          </a:prstGeom>
          <a:noFill/>
          <a:ln w="9525">
            <a:noFill/>
            <a:miter lim="800000"/>
            <a:headEnd/>
            <a:tailEnd/>
          </a:ln>
          <a:effectLst/>
        </p:spPr>
        <p:txBody>
          <a:bodyPr>
            <a:spAutoFit/>
          </a:bodyPr>
          <a:lstStyle/>
          <a:p>
            <a:pPr>
              <a:spcBef>
                <a:spcPct val="50000"/>
              </a:spcBef>
            </a:pPr>
            <a:endParaRPr lang="ru-RU"/>
          </a:p>
        </p:txBody>
      </p:sp>
      <p:sp>
        <p:nvSpPr>
          <p:cNvPr id="164870" name="Text Box 6"/>
          <p:cNvSpPr txBox="1">
            <a:spLocks noChangeArrowheads="1"/>
          </p:cNvSpPr>
          <p:nvPr/>
        </p:nvSpPr>
        <p:spPr bwMode="auto">
          <a:xfrm>
            <a:off x="6156325" y="260350"/>
            <a:ext cx="2987675" cy="4729163"/>
          </a:xfrm>
          <a:prstGeom prst="rect">
            <a:avLst/>
          </a:prstGeom>
          <a:noFill/>
          <a:ln w="9525">
            <a:noFill/>
            <a:miter lim="800000"/>
            <a:headEnd/>
            <a:tailEnd/>
          </a:ln>
          <a:effectLst/>
        </p:spPr>
        <p:txBody>
          <a:bodyPr>
            <a:spAutoFit/>
          </a:bodyPr>
          <a:lstStyle/>
          <a:p>
            <a:pPr algn="ctr">
              <a:lnSpc>
                <a:spcPct val="80000"/>
              </a:lnSpc>
              <a:spcBef>
                <a:spcPct val="20000"/>
              </a:spcBef>
              <a:buClr>
                <a:schemeClr val="hlink"/>
              </a:buClr>
              <a:buSzPct val="80000"/>
              <a:buFont typeface="Arial" charset="0"/>
              <a:buNone/>
            </a:pPr>
            <a:r>
              <a:rPr lang="ru-RU" sz="2400" b="1">
                <a:effectLst>
                  <a:outerShdw blurRad="38100" dist="38100" dir="2700000" algn="tl">
                    <a:srgbClr val="000000"/>
                  </a:outerShdw>
                </a:effectLst>
              </a:rPr>
              <a:t>Молния, между прочим, представляет собой гигантскую электрическую искру, электрический разряд в результате накапливания статического электричества в туче во время грозы.</a:t>
            </a:r>
          </a:p>
          <a:p>
            <a:pPr algn="ctr">
              <a:spcBef>
                <a:spcPct val="50000"/>
              </a:spcBef>
            </a:pPr>
            <a:endParaRPr lang="ru-RU" sz="2400" b="1"/>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4" name="Picture 4" descr="45725_or"/>
          <p:cNvPicPr>
            <a:picLocks noChangeAspect="1" noChangeArrowheads="1"/>
          </p:cNvPicPr>
          <p:nvPr/>
        </p:nvPicPr>
        <p:blipFill>
          <a:blip r:embed="rId2">
            <a:lum bright="70000" contrast="-70000"/>
          </a:blip>
          <a:srcRect/>
          <a:stretch>
            <a:fillRect/>
          </a:stretch>
        </p:blipFill>
        <p:spPr bwMode="auto">
          <a:xfrm>
            <a:off x="0" y="0"/>
            <a:ext cx="9144000" cy="6858000"/>
          </a:xfrm>
          <a:prstGeom prst="rect">
            <a:avLst/>
          </a:prstGeom>
          <a:noFill/>
        </p:spPr>
      </p:pic>
      <p:sp>
        <p:nvSpPr>
          <p:cNvPr id="153605" name="Text Box 5"/>
          <p:cNvSpPr txBox="1">
            <a:spLocks noChangeArrowheads="1"/>
          </p:cNvSpPr>
          <p:nvPr/>
        </p:nvSpPr>
        <p:spPr bwMode="auto">
          <a:xfrm>
            <a:off x="250825" y="260350"/>
            <a:ext cx="4392613" cy="366713"/>
          </a:xfrm>
          <a:prstGeom prst="rect">
            <a:avLst/>
          </a:prstGeom>
          <a:noFill/>
          <a:ln w="9525">
            <a:noFill/>
            <a:miter lim="800000"/>
            <a:headEnd/>
            <a:tailEnd/>
          </a:ln>
          <a:effectLst/>
        </p:spPr>
        <p:txBody>
          <a:bodyPr>
            <a:spAutoFit/>
          </a:bodyPr>
          <a:lstStyle/>
          <a:p>
            <a:pPr>
              <a:spcBef>
                <a:spcPct val="50000"/>
              </a:spcBef>
            </a:pPr>
            <a:endParaRPr lang="ru-RU"/>
          </a:p>
        </p:txBody>
      </p:sp>
      <p:sp>
        <p:nvSpPr>
          <p:cNvPr id="153608" name="Rectangle 8"/>
          <p:cNvSpPr>
            <a:spLocks noGrp="1" noRot="1" noChangeArrowheads="1"/>
          </p:cNvSpPr>
          <p:nvPr>
            <p:ph type="title"/>
          </p:nvPr>
        </p:nvSpPr>
        <p:spPr>
          <a:xfrm>
            <a:off x="468313" y="333375"/>
            <a:ext cx="8374062" cy="1727200"/>
          </a:xfrm>
        </p:spPr>
        <p:txBody>
          <a:bodyPr/>
          <a:lstStyle/>
          <a:p>
            <a:r>
              <a:rPr lang="ru-RU" sz="4000" b="1">
                <a:solidFill>
                  <a:srgbClr val="A50021"/>
                </a:solidFill>
              </a:rPr>
              <a:t>Как возникло и развивалось учение о статическом электричестве</a:t>
            </a:r>
          </a:p>
        </p:txBody>
      </p:sp>
      <p:sp>
        <p:nvSpPr>
          <p:cNvPr id="153609" name="Rectangle 9"/>
          <p:cNvSpPr>
            <a:spLocks noGrp="1" noRot="1" noChangeArrowheads="1"/>
          </p:cNvSpPr>
          <p:nvPr>
            <p:ph type="body" idx="1"/>
          </p:nvPr>
        </p:nvSpPr>
        <p:spPr>
          <a:xfrm>
            <a:off x="-180975" y="2133600"/>
            <a:ext cx="6048375" cy="4724400"/>
          </a:xfrm>
        </p:spPr>
        <p:txBody>
          <a:bodyPr/>
          <a:lstStyle/>
          <a:p>
            <a:pPr>
              <a:lnSpc>
                <a:spcPct val="80000"/>
              </a:lnSpc>
              <a:buFont typeface="Arial" charset="0"/>
              <a:buNone/>
            </a:pPr>
            <a:r>
              <a:rPr lang="ru-RU" sz="2800" b="1">
                <a:solidFill>
                  <a:srgbClr val="003300"/>
                </a:solidFill>
                <a:effectLst/>
              </a:rPr>
              <a:t>    Первые наблюдения электрических и магнитных явлений относятся к глубокой древности. С именем Фалеса Милетского связаны и дошедшие до нас предания о свойствах натертого янтаря притягивать легкие тела. Греки называли янтарь ''электрон'' - от этого (спустя много веков) и произошло слово ''электричество''. </a:t>
            </a:r>
          </a:p>
          <a:p>
            <a:pPr>
              <a:lnSpc>
                <a:spcPct val="80000"/>
              </a:lnSpc>
              <a:buFont typeface="Arial" charset="0"/>
              <a:buNone/>
            </a:pPr>
            <a:endParaRPr lang="ru-RU" sz="2800" b="1">
              <a:solidFill>
                <a:srgbClr val="003300"/>
              </a:solidFill>
              <a:effectLst/>
            </a:endParaRPr>
          </a:p>
          <a:p>
            <a:pPr>
              <a:lnSpc>
                <a:spcPct val="80000"/>
              </a:lnSpc>
              <a:buFont typeface="Arial" charset="0"/>
              <a:buNone/>
            </a:pPr>
            <a:endParaRPr lang="ru-RU" sz="2800" b="1">
              <a:solidFill>
                <a:srgbClr val="003300"/>
              </a:solidFill>
              <a:effectLst/>
            </a:endParaRPr>
          </a:p>
          <a:p>
            <a:pPr>
              <a:lnSpc>
                <a:spcPct val="80000"/>
              </a:lnSpc>
              <a:buFont typeface="Arial" charset="0"/>
              <a:buNone/>
            </a:pPr>
            <a:endParaRPr lang="ru-RU" sz="2800" b="1">
              <a:solidFill>
                <a:srgbClr val="003300"/>
              </a:solidFill>
              <a:effectLst/>
            </a:endParaRPr>
          </a:p>
        </p:txBody>
      </p:sp>
      <p:pic>
        <p:nvPicPr>
          <p:cNvPr id="153611" name="Picture 11" descr="Thales"/>
          <p:cNvPicPr>
            <a:picLocks noChangeAspect="1" noChangeArrowheads="1"/>
          </p:cNvPicPr>
          <p:nvPr/>
        </p:nvPicPr>
        <p:blipFill>
          <a:blip r:embed="rId3"/>
          <a:srcRect/>
          <a:stretch>
            <a:fillRect/>
          </a:stretch>
        </p:blipFill>
        <p:spPr bwMode="auto">
          <a:xfrm>
            <a:off x="6011863" y="2133600"/>
            <a:ext cx="2871787" cy="3816350"/>
          </a:xfrm>
          <a:prstGeom prst="rect">
            <a:avLst/>
          </a:prstGeom>
          <a:noFill/>
        </p:spPr>
      </p:pic>
      <p:sp>
        <p:nvSpPr>
          <p:cNvPr id="153612" name="Text Box 12"/>
          <p:cNvSpPr txBox="1">
            <a:spLocks noChangeArrowheads="1"/>
          </p:cNvSpPr>
          <p:nvPr/>
        </p:nvSpPr>
        <p:spPr bwMode="auto">
          <a:xfrm>
            <a:off x="6011863" y="6165850"/>
            <a:ext cx="2952750" cy="366713"/>
          </a:xfrm>
          <a:prstGeom prst="rect">
            <a:avLst/>
          </a:prstGeom>
          <a:noFill/>
          <a:ln w="9525">
            <a:noFill/>
            <a:miter lim="800000"/>
            <a:headEnd/>
            <a:tailEnd/>
          </a:ln>
          <a:effectLst/>
        </p:spPr>
        <p:txBody>
          <a:bodyPr>
            <a:spAutoFit/>
          </a:bodyPr>
          <a:lstStyle/>
          <a:p>
            <a:pPr algn="ctr">
              <a:spcBef>
                <a:spcPct val="50000"/>
              </a:spcBef>
            </a:pPr>
            <a:r>
              <a:rPr lang="ru-RU" b="1">
                <a:solidFill>
                  <a:srgbClr val="A50021"/>
                </a:solidFill>
              </a:rPr>
              <a:t>Фалес Милетский</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8" name="Picture 4" descr="45725_or"/>
          <p:cNvPicPr>
            <a:picLocks noChangeAspect="1" noChangeArrowheads="1"/>
          </p:cNvPicPr>
          <p:nvPr/>
        </p:nvPicPr>
        <p:blipFill>
          <a:blip r:embed="rId2">
            <a:lum bright="70000" contrast="-70000"/>
          </a:blip>
          <a:srcRect/>
          <a:stretch>
            <a:fillRect/>
          </a:stretch>
        </p:blipFill>
        <p:spPr bwMode="auto">
          <a:xfrm>
            <a:off x="0" y="0"/>
            <a:ext cx="9144000" cy="6858000"/>
          </a:xfrm>
          <a:prstGeom prst="rect">
            <a:avLst/>
          </a:prstGeom>
          <a:noFill/>
        </p:spPr>
      </p:pic>
      <p:sp>
        <p:nvSpPr>
          <p:cNvPr id="154630" name="Rectangle 6"/>
          <p:cNvSpPr>
            <a:spLocks noGrp="1" noRot="1" noChangeArrowheads="1"/>
          </p:cNvSpPr>
          <p:nvPr>
            <p:ph type="body" sz="half" idx="1"/>
          </p:nvPr>
        </p:nvSpPr>
        <p:spPr>
          <a:xfrm>
            <a:off x="-180975" y="333375"/>
            <a:ext cx="6408738" cy="6524625"/>
          </a:xfrm>
        </p:spPr>
        <p:txBody>
          <a:bodyPr/>
          <a:lstStyle/>
          <a:p>
            <a:pPr algn="ctr">
              <a:lnSpc>
                <a:spcPct val="90000"/>
              </a:lnSpc>
              <a:buFont typeface="Arial" charset="0"/>
              <a:buNone/>
            </a:pPr>
            <a:r>
              <a:rPr lang="ru-RU" sz="2800" b="1">
                <a:solidFill>
                  <a:srgbClr val="003300"/>
                </a:solidFill>
                <a:latin typeface="Arial" charset="0"/>
              </a:rPr>
              <a:t> В 1600 г. появилась первая научная работа по электричеству, написанная придворным врачом     английской королевы В. Гильбертом. Гильберт установил, что многие тела, подобно янтарю, обладают свойством притягивать лёгкие предметы после натирания.               Он исследовал эти свойства и назвал их электрическими</a:t>
            </a:r>
            <a:r>
              <a:rPr lang="ru-RU" sz="2800" b="1">
                <a:latin typeface="Arial" charset="0"/>
              </a:rPr>
              <a:t> </a:t>
            </a:r>
            <a:r>
              <a:rPr lang="ru-RU" sz="2800" b="1">
                <a:solidFill>
                  <a:srgbClr val="003300"/>
                </a:solidFill>
                <a:latin typeface="Arial" charset="0"/>
              </a:rPr>
              <a:t>С этого и началось развитие электростатики, то есть науки о взаимодействии неподвижных заряженных частиц.</a:t>
            </a:r>
          </a:p>
        </p:txBody>
      </p:sp>
      <p:pic>
        <p:nvPicPr>
          <p:cNvPr id="154632" name="Picture 8" descr="gilbert_w"/>
          <p:cNvPicPr>
            <a:picLocks noChangeAspect="1" noChangeArrowheads="1"/>
          </p:cNvPicPr>
          <p:nvPr>
            <p:ph sz="half" idx="2"/>
          </p:nvPr>
        </p:nvPicPr>
        <p:blipFill>
          <a:blip r:embed="rId3"/>
          <a:srcRect/>
          <a:stretch>
            <a:fillRect/>
          </a:stretch>
        </p:blipFill>
        <p:spPr>
          <a:xfrm>
            <a:off x="6011863" y="0"/>
            <a:ext cx="2873375" cy="4103688"/>
          </a:xfrm>
          <a:noFill/>
          <a:ln/>
        </p:spPr>
      </p:pic>
      <p:sp>
        <p:nvSpPr>
          <p:cNvPr id="154633" name="Text Box 9"/>
          <p:cNvSpPr txBox="1">
            <a:spLocks noChangeArrowheads="1"/>
          </p:cNvSpPr>
          <p:nvPr/>
        </p:nvSpPr>
        <p:spPr bwMode="auto">
          <a:xfrm>
            <a:off x="5795963" y="4724400"/>
            <a:ext cx="3024187" cy="366713"/>
          </a:xfrm>
          <a:prstGeom prst="rect">
            <a:avLst/>
          </a:prstGeom>
          <a:noFill/>
          <a:ln w="9525">
            <a:noFill/>
            <a:miter lim="800000"/>
            <a:headEnd/>
            <a:tailEnd/>
          </a:ln>
          <a:effectLst/>
        </p:spPr>
        <p:txBody>
          <a:bodyPr>
            <a:spAutoFit/>
          </a:bodyPr>
          <a:lstStyle/>
          <a:p>
            <a:pPr>
              <a:spcBef>
                <a:spcPct val="50000"/>
              </a:spcBef>
            </a:pPr>
            <a:endParaRPr lang="ru-RU"/>
          </a:p>
        </p:txBody>
      </p:sp>
      <p:sp>
        <p:nvSpPr>
          <p:cNvPr id="154634" name="Text Box 10"/>
          <p:cNvSpPr txBox="1">
            <a:spLocks noChangeArrowheads="1"/>
          </p:cNvSpPr>
          <p:nvPr/>
        </p:nvSpPr>
        <p:spPr bwMode="auto">
          <a:xfrm>
            <a:off x="6084888" y="4221163"/>
            <a:ext cx="2808287" cy="2647950"/>
          </a:xfrm>
          <a:prstGeom prst="rect">
            <a:avLst/>
          </a:prstGeom>
          <a:noFill/>
          <a:ln w="9525">
            <a:noFill/>
            <a:miter lim="800000"/>
            <a:headEnd/>
            <a:tailEnd/>
          </a:ln>
          <a:effectLst/>
        </p:spPr>
        <p:txBody>
          <a:bodyPr>
            <a:spAutoFit/>
          </a:bodyPr>
          <a:lstStyle/>
          <a:p>
            <a:pPr algn="ctr">
              <a:spcBef>
                <a:spcPct val="50000"/>
              </a:spcBef>
            </a:pPr>
            <a:r>
              <a:rPr lang="ru-RU" sz="2400" b="1">
                <a:solidFill>
                  <a:srgbClr val="A50021"/>
                </a:solidFill>
              </a:rPr>
              <a:t>Гильберт Уильям                 (1544 – 1603), английский физик, придворный врач</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2" name="Picture 4" descr="45725_or"/>
          <p:cNvPicPr>
            <a:picLocks noChangeAspect="1" noChangeArrowheads="1"/>
          </p:cNvPicPr>
          <p:nvPr/>
        </p:nvPicPr>
        <p:blipFill>
          <a:blip r:embed="rId2">
            <a:lum bright="70000" contrast="-70000"/>
          </a:blip>
          <a:srcRect/>
          <a:stretch>
            <a:fillRect/>
          </a:stretch>
        </p:blipFill>
        <p:spPr bwMode="auto">
          <a:xfrm>
            <a:off x="0" y="0"/>
            <a:ext cx="9144000" cy="6858000"/>
          </a:xfrm>
          <a:prstGeom prst="rect">
            <a:avLst/>
          </a:prstGeom>
          <a:noFill/>
        </p:spPr>
      </p:pic>
      <p:sp>
        <p:nvSpPr>
          <p:cNvPr id="155654" name="Text Box 6"/>
          <p:cNvSpPr txBox="1">
            <a:spLocks noChangeArrowheads="1"/>
          </p:cNvSpPr>
          <p:nvPr/>
        </p:nvSpPr>
        <p:spPr bwMode="auto">
          <a:xfrm>
            <a:off x="5219700" y="3213100"/>
            <a:ext cx="3384550" cy="366713"/>
          </a:xfrm>
          <a:prstGeom prst="rect">
            <a:avLst/>
          </a:prstGeom>
          <a:noFill/>
          <a:ln w="9525">
            <a:noFill/>
            <a:miter lim="800000"/>
            <a:headEnd/>
            <a:tailEnd/>
          </a:ln>
          <a:effectLst/>
        </p:spPr>
        <p:txBody>
          <a:bodyPr>
            <a:spAutoFit/>
          </a:bodyPr>
          <a:lstStyle/>
          <a:p>
            <a:pPr>
              <a:spcBef>
                <a:spcPct val="50000"/>
              </a:spcBef>
            </a:pPr>
            <a:endParaRPr lang="ru-RU"/>
          </a:p>
        </p:txBody>
      </p:sp>
      <p:sp>
        <p:nvSpPr>
          <p:cNvPr id="155657" name="Rectangle 9"/>
          <p:cNvSpPr>
            <a:spLocks noGrp="1" noRot="1" noChangeArrowheads="1"/>
          </p:cNvSpPr>
          <p:nvPr>
            <p:ph type="body" sz="half" idx="1"/>
          </p:nvPr>
        </p:nvSpPr>
        <p:spPr>
          <a:xfrm>
            <a:off x="0" y="476250"/>
            <a:ext cx="6300788" cy="6121400"/>
          </a:xfrm>
        </p:spPr>
        <p:txBody>
          <a:bodyPr/>
          <a:lstStyle/>
          <a:p>
            <a:pPr>
              <a:buFont typeface="Arial" charset="0"/>
              <a:buNone/>
            </a:pPr>
            <a:r>
              <a:rPr lang="ru-RU" sz="2800"/>
              <a:t>   </a:t>
            </a:r>
            <a:r>
              <a:rPr lang="ru-RU" sz="2800" b="1">
                <a:solidFill>
                  <a:srgbClr val="000099"/>
                </a:solidFill>
                <a:latin typeface="Arial" charset="0"/>
              </a:rPr>
              <a:t>Первым, кто заметил, что наэлектризованные тела не только могут притягиваться,  но также и отталкиваться, был иезуит Никколо Кабео (1585-1650).</a:t>
            </a:r>
            <a:r>
              <a:rPr lang="ru-RU" sz="2800">
                <a:solidFill>
                  <a:srgbClr val="000099"/>
                </a:solidFill>
                <a:latin typeface="Arial" charset="0"/>
              </a:rPr>
              <a:t> </a:t>
            </a:r>
            <a:r>
              <a:rPr lang="ru-RU" sz="2800" b="1">
                <a:solidFill>
                  <a:srgbClr val="003300"/>
                </a:solidFill>
                <a:latin typeface="Arial" charset="0"/>
              </a:rPr>
              <a:t>В 1660 году, Отто фон Герике (1602 - 1686), немецкий физик, изготовил электрическую                      машину, с помощью                  которой исследовал электрические                          явления.</a:t>
            </a:r>
          </a:p>
        </p:txBody>
      </p:sp>
      <p:pic>
        <p:nvPicPr>
          <p:cNvPr id="155659" name="Picture 11" descr="Отто фон Герике"/>
          <p:cNvPicPr>
            <a:picLocks noChangeAspect="1" noChangeArrowheads="1"/>
          </p:cNvPicPr>
          <p:nvPr>
            <p:ph sz="half" idx="2"/>
          </p:nvPr>
        </p:nvPicPr>
        <p:blipFill>
          <a:blip r:embed="rId3"/>
          <a:srcRect/>
          <a:stretch>
            <a:fillRect/>
          </a:stretch>
        </p:blipFill>
        <p:spPr>
          <a:xfrm>
            <a:off x="6084888" y="260350"/>
            <a:ext cx="2873375" cy="4537075"/>
          </a:xfrm>
          <a:noFill/>
          <a:ln/>
        </p:spPr>
      </p:pic>
      <p:sp>
        <p:nvSpPr>
          <p:cNvPr id="155660" name="Text Box 12"/>
          <p:cNvSpPr txBox="1">
            <a:spLocks noChangeArrowheads="1"/>
          </p:cNvSpPr>
          <p:nvPr/>
        </p:nvSpPr>
        <p:spPr bwMode="auto">
          <a:xfrm>
            <a:off x="6084888" y="5013325"/>
            <a:ext cx="2808287" cy="457200"/>
          </a:xfrm>
          <a:prstGeom prst="rect">
            <a:avLst/>
          </a:prstGeom>
          <a:noFill/>
          <a:ln w="9525">
            <a:noFill/>
            <a:miter lim="800000"/>
            <a:headEnd/>
            <a:tailEnd/>
          </a:ln>
          <a:effectLst/>
        </p:spPr>
        <p:txBody>
          <a:bodyPr>
            <a:spAutoFit/>
          </a:bodyPr>
          <a:lstStyle/>
          <a:p>
            <a:pPr>
              <a:spcBef>
                <a:spcPct val="50000"/>
              </a:spcBef>
            </a:pPr>
            <a:r>
              <a:rPr lang="ru-RU" sz="2400" b="1">
                <a:solidFill>
                  <a:srgbClr val="A50021"/>
                </a:solidFill>
              </a:rPr>
              <a:t>Отто фон Герике</a:t>
            </a:r>
          </a:p>
        </p:txBody>
      </p:sp>
      <p:pic>
        <p:nvPicPr>
          <p:cNvPr id="155662" name="Picture 14" descr="07-06"/>
          <p:cNvPicPr>
            <a:picLocks noChangeAspect="1" noChangeArrowheads="1"/>
          </p:cNvPicPr>
          <p:nvPr/>
        </p:nvPicPr>
        <p:blipFill>
          <a:blip r:embed="rId4"/>
          <a:srcRect/>
          <a:stretch>
            <a:fillRect/>
          </a:stretch>
        </p:blipFill>
        <p:spPr bwMode="auto">
          <a:xfrm>
            <a:off x="4211638" y="3213100"/>
            <a:ext cx="1852612" cy="32893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6" name="Picture 4" descr="45725_or"/>
          <p:cNvPicPr>
            <a:picLocks noChangeAspect="1" noChangeArrowheads="1"/>
          </p:cNvPicPr>
          <p:nvPr/>
        </p:nvPicPr>
        <p:blipFill>
          <a:blip r:embed="rId2">
            <a:lum bright="70000" contrast="-70000"/>
          </a:blip>
          <a:srcRect/>
          <a:stretch>
            <a:fillRect/>
          </a:stretch>
        </p:blipFill>
        <p:spPr bwMode="auto">
          <a:xfrm>
            <a:off x="0" y="0"/>
            <a:ext cx="9144000" cy="6858000"/>
          </a:xfrm>
          <a:prstGeom prst="rect">
            <a:avLst/>
          </a:prstGeom>
          <a:noFill/>
        </p:spPr>
      </p:pic>
      <p:sp>
        <p:nvSpPr>
          <p:cNvPr id="156677" name="Text Box 5"/>
          <p:cNvSpPr txBox="1">
            <a:spLocks noChangeArrowheads="1"/>
          </p:cNvSpPr>
          <p:nvPr/>
        </p:nvSpPr>
        <p:spPr bwMode="auto">
          <a:xfrm>
            <a:off x="250825" y="333375"/>
            <a:ext cx="8497888" cy="366713"/>
          </a:xfrm>
          <a:prstGeom prst="rect">
            <a:avLst/>
          </a:prstGeom>
          <a:noFill/>
          <a:ln w="9525">
            <a:noFill/>
            <a:miter lim="800000"/>
            <a:headEnd/>
            <a:tailEnd/>
          </a:ln>
          <a:effectLst/>
        </p:spPr>
        <p:txBody>
          <a:bodyPr>
            <a:spAutoFit/>
          </a:bodyPr>
          <a:lstStyle/>
          <a:p>
            <a:pPr>
              <a:spcBef>
                <a:spcPct val="50000"/>
              </a:spcBef>
            </a:pPr>
            <a:endParaRPr lang="ru-RU" b="1">
              <a:solidFill>
                <a:srgbClr val="003300"/>
              </a:solidFill>
            </a:endParaRPr>
          </a:p>
        </p:txBody>
      </p:sp>
      <p:pic>
        <p:nvPicPr>
          <p:cNvPr id="156678" name="Picture 6" descr="guericke"/>
          <p:cNvPicPr>
            <a:picLocks noChangeAspect="1" noChangeArrowheads="1"/>
          </p:cNvPicPr>
          <p:nvPr/>
        </p:nvPicPr>
        <p:blipFill>
          <a:blip r:embed="rId3"/>
          <a:srcRect/>
          <a:stretch>
            <a:fillRect/>
          </a:stretch>
        </p:blipFill>
        <p:spPr bwMode="auto">
          <a:xfrm>
            <a:off x="3563938" y="2565400"/>
            <a:ext cx="5341937" cy="4051300"/>
          </a:xfrm>
          <a:prstGeom prst="rect">
            <a:avLst/>
          </a:prstGeom>
          <a:noFill/>
        </p:spPr>
      </p:pic>
      <p:sp>
        <p:nvSpPr>
          <p:cNvPr id="156679" name="Text Box 7"/>
          <p:cNvSpPr txBox="1">
            <a:spLocks noChangeArrowheads="1"/>
          </p:cNvSpPr>
          <p:nvPr/>
        </p:nvSpPr>
        <p:spPr bwMode="auto">
          <a:xfrm>
            <a:off x="179388" y="188913"/>
            <a:ext cx="8713787" cy="366712"/>
          </a:xfrm>
          <a:prstGeom prst="rect">
            <a:avLst/>
          </a:prstGeom>
          <a:noFill/>
          <a:ln w="9525">
            <a:noFill/>
            <a:miter lim="800000"/>
            <a:headEnd/>
            <a:tailEnd/>
          </a:ln>
          <a:effectLst/>
        </p:spPr>
        <p:txBody>
          <a:bodyPr>
            <a:spAutoFit/>
          </a:bodyPr>
          <a:lstStyle/>
          <a:p>
            <a:pPr>
              <a:spcBef>
                <a:spcPct val="50000"/>
              </a:spcBef>
            </a:pPr>
            <a:endParaRPr lang="ru-RU"/>
          </a:p>
        </p:txBody>
      </p:sp>
      <p:sp>
        <p:nvSpPr>
          <p:cNvPr id="156680" name="Text Box 8"/>
          <p:cNvSpPr txBox="1">
            <a:spLocks noChangeArrowheads="1"/>
          </p:cNvSpPr>
          <p:nvPr/>
        </p:nvSpPr>
        <p:spPr bwMode="auto">
          <a:xfrm>
            <a:off x="250825" y="260350"/>
            <a:ext cx="8642350" cy="2282825"/>
          </a:xfrm>
          <a:prstGeom prst="rect">
            <a:avLst/>
          </a:prstGeom>
          <a:noFill/>
          <a:ln w="9525">
            <a:noFill/>
            <a:miter lim="800000"/>
            <a:headEnd/>
            <a:tailEnd/>
          </a:ln>
          <a:effectLst/>
        </p:spPr>
        <p:txBody>
          <a:bodyPr>
            <a:spAutoFit/>
          </a:bodyPr>
          <a:lstStyle/>
          <a:p>
            <a:pPr>
              <a:spcBef>
                <a:spcPct val="50000"/>
              </a:spcBef>
            </a:pPr>
            <a:r>
              <a:rPr lang="ru-RU" sz="2400" b="1">
                <a:solidFill>
                  <a:srgbClr val="003300"/>
                </a:solidFill>
                <a:effectLst>
                  <a:outerShdw blurRad="38100" dist="38100" dir="2700000" algn="tl">
                    <a:srgbClr val="000000"/>
                  </a:outerShdw>
                </a:effectLst>
              </a:rPr>
              <a:t>Машина Герике представляла собой вращающийся на железной оси шар из серы. Если к вращающемуся шару прикладывать руку, то он электризовался и начинали проскакивать искры. Герике заметил, что шар притягивает легкие тела, а коснувшись шара, они тут же</a:t>
            </a:r>
            <a:r>
              <a:rPr lang="ru-RU" sz="2400" b="1">
                <a:solidFill>
                  <a:srgbClr val="003300"/>
                </a:solidFill>
              </a:rPr>
              <a:t> </a:t>
            </a:r>
            <a:r>
              <a:rPr lang="ru-RU" sz="2400" b="1">
                <a:solidFill>
                  <a:srgbClr val="003300"/>
                </a:solidFill>
                <a:effectLst>
                  <a:outerShdw blurRad="38100" dist="38100" dir="2700000" algn="tl">
                    <a:srgbClr val="000000"/>
                  </a:outerShdw>
                </a:effectLst>
              </a:rPr>
              <a:t>отталкивались и не притягивались к нему</a:t>
            </a:r>
            <a:endParaRPr lang="ru-RU" sz="2400" b="1">
              <a:solidFill>
                <a:srgbClr val="003300"/>
              </a:solidFill>
            </a:endParaRPr>
          </a:p>
        </p:txBody>
      </p:sp>
      <p:sp>
        <p:nvSpPr>
          <p:cNvPr id="156681" name="Text Box 9"/>
          <p:cNvSpPr txBox="1">
            <a:spLocks noChangeArrowheads="1"/>
          </p:cNvSpPr>
          <p:nvPr/>
        </p:nvSpPr>
        <p:spPr bwMode="auto">
          <a:xfrm>
            <a:off x="250825" y="2420938"/>
            <a:ext cx="3313113" cy="4656137"/>
          </a:xfrm>
          <a:prstGeom prst="rect">
            <a:avLst/>
          </a:prstGeom>
          <a:noFill/>
          <a:ln w="9525">
            <a:noFill/>
            <a:miter lim="800000"/>
            <a:headEnd/>
            <a:tailEnd/>
          </a:ln>
          <a:effectLst/>
        </p:spPr>
        <p:txBody>
          <a:bodyPr>
            <a:spAutoFit/>
          </a:bodyPr>
          <a:lstStyle/>
          <a:p>
            <a:r>
              <a:rPr lang="ru-RU" sz="2400" b="1">
                <a:solidFill>
                  <a:srgbClr val="003300"/>
                </a:solidFill>
                <a:effectLst>
                  <a:outerShdw blurRad="38100" dist="38100" dir="2700000" algn="tl">
                    <a:srgbClr val="000000"/>
                  </a:outerShdw>
                </a:effectLst>
              </a:rPr>
              <a:t>до тех пор пока не коснутся какого-нибудь другого тела. Он также заметил, что наэлектризованный шар светится в темноте, а лёгкие пушинки плавают над шаром.</a:t>
            </a:r>
          </a:p>
          <a:p>
            <a:endParaRPr lang="ru-RU" sz="2400" b="1">
              <a:solidFill>
                <a:srgbClr val="003300"/>
              </a:solidFill>
              <a:effectLst>
                <a:outerShdw blurRad="38100" dist="38100" dir="2700000" algn="tl">
                  <a:srgbClr val="000000"/>
                </a:outerShdw>
              </a:effectLst>
            </a:endParaRPr>
          </a:p>
          <a:p>
            <a:pPr>
              <a:spcBef>
                <a:spcPct val="50000"/>
              </a:spcBef>
            </a:pPr>
            <a:endParaRPr lang="ru-RU" sz="2400" b="1">
              <a:solidFill>
                <a:srgbClr val="0033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4" name="Picture 4" descr="45725_or"/>
          <p:cNvPicPr>
            <a:picLocks noChangeAspect="1" noChangeArrowheads="1"/>
          </p:cNvPicPr>
          <p:nvPr/>
        </p:nvPicPr>
        <p:blipFill>
          <a:blip r:embed="rId2">
            <a:lum bright="70000" contrast="-70000"/>
          </a:blip>
          <a:srcRect/>
          <a:stretch>
            <a:fillRect/>
          </a:stretch>
        </p:blipFill>
        <p:spPr bwMode="auto">
          <a:xfrm>
            <a:off x="0" y="0"/>
            <a:ext cx="9144000" cy="6858000"/>
          </a:xfrm>
          <a:prstGeom prst="rect">
            <a:avLst/>
          </a:prstGeom>
          <a:noFill/>
        </p:spPr>
      </p:pic>
      <p:sp>
        <p:nvSpPr>
          <p:cNvPr id="168965" name="Text Box 5"/>
          <p:cNvSpPr txBox="1">
            <a:spLocks noChangeArrowheads="1"/>
          </p:cNvSpPr>
          <p:nvPr/>
        </p:nvSpPr>
        <p:spPr bwMode="auto">
          <a:xfrm>
            <a:off x="0" y="188913"/>
            <a:ext cx="1331913" cy="366712"/>
          </a:xfrm>
          <a:prstGeom prst="rect">
            <a:avLst/>
          </a:prstGeom>
          <a:noFill/>
          <a:ln w="9525">
            <a:noFill/>
            <a:miter lim="800000"/>
            <a:headEnd/>
            <a:tailEnd/>
          </a:ln>
          <a:effectLst/>
        </p:spPr>
        <p:txBody>
          <a:bodyPr>
            <a:spAutoFit/>
          </a:bodyPr>
          <a:lstStyle/>
          <a:p>
            <a:pPr>
              <a:spcBef>
                <a:spcPct val="50000"/>
              </a:spcBef>
            </a:pPr>
            <a:endParaRPr lang="ru-RU"/>
          </a:p>
        </p:txBody>
      </p:sp>
      <p:sp>
        <p:nvSpPr>
          <p:cNvPr id="168966" name="Text Box 6"/>
          <p:cNvSpPr txBox="1">
            <a:spLocks noChangeArrowheads="1"/>
          </p:cNvSpPr>
          <p:nvPr/>
        </p:nvSpPr>
        <p:spPr bwMode="auto">
          <a:xfrm>
            <a:off x="250825" y="260350"/>
            <a:ext cx="5905500" cy="6554788"/>
          </a:xfrm>
          <a:prstGeom prst="rect">
            <a:avLst/>
          </a:prstGeom>
          <a:noFill/>
          <a:ln w="9525">
            <a:noFill/>
            <a:miter lim="800000"/>
            <a:headEnd/>
            <a:tailEnd/>
          </a:ln>
          <a:effectLst/>
        </p:spPr>
        <p:txBody>
          <a:bodyPr>
            <a:spAutoFit/>
          </a:bodyPr>
          <a:lstStyle/>
          <a:p>
            <a:pPr>
              <a:lnSpc>
                <a:spcPct val="90000"/>
              </a:lnSpc>
              <a:spcBef>
                <a:spcPct val="20000"/>
              </a:spcBef>
              <a:buClr>
                <a:schemeClr val="hlink"/>
              </a:buClr>
              <a:buSzPct val="80000"/>
              <a:buFont typeface="Arial" charset="0"/>
              <a:buNone/>
            </a:pPr>
            <a:r>
              <a:rPr lang="ru-RU" sz="2400" b="1">
                <a:solidFill>
                  <a:srgbClr val="003300"/>
                </a:solidFill>
                <a:effectLst>
                  <a:outerShdw blurRad="38100" dist="38100" dir="2700000" algn="tl">
                    <a:srgbClr val="000000"/>
                  </a:outerShdw>
                </a:effectLst>
              </a:rPr>
              <a:t>В 1733 году Шарль Франсуа Дюфе (1698 - 1739) выдвинул предположение о существовании двух родов электричества - стеклянного и смоляного. Он разделил вещества, способные электризоваться на два класса: материалы из первого класса давали “стеклянное” электричество (этот род электричества был так назван, потому что сюда попало стекло), вещества второго класса давали “смоляное” электричество (сюда попал янтарь). Заряженные тела из разных классов притягивались, в то время как заряженные тела из одного класса отталкивались.</a:t>
            </a:r>
          </a:p>
          <a:p>
            <a:pPr>
              <a:spcBef>
                <a:spcPct val="50000"/>
              </a:spcBef>
            </a:pPr>
            <a:endParaRPr lang="ru-RU" sz="2400" b="1">
              <a:solidFill>
                <a:srgbClr val="003300"/>
              </a:solidFill>
            </a:endParaRPr>
          </a:p>
        </p:txBody>
      </p:sp>
      <p:pic>
        <p:nvPicPr>
          <p:cNvPr id="168972" name="Picture 12" descr="Шарль Франсуа Дюфе"/>
          <p:cNvPicPr>
            <a:picLocks noChangeAspect="1" noChangeArrowheads="1"/>
          </p:cNvPicPr>
          <p:nvPr/>
        </p:nvPicPr>
        <p:blipFill>
          <a:blip r:embed="rId3"/>
          <a:srcRect/>
          <a:stretch>
            <a:fillRect/>
          </a:stretch>
        </p:blipFill>
        <p:spPr bwMode="auto">
          <a:xfrm>
            <a:off x="5940425" y="333375"/>
            <a:ext cx="3014663" cy="3816350"/>
          </a:xfrm>
          <a:prstGeom prst="rect">
            <a:avLst/>
          </a:prstGeom>
          <a:noFill/>
        </p:spPr>
      </p:pic>
      <p:sp>
        <p:nvSpPr>
          <p:cNvPr id="168973" name="Text Box 13"/>
          <p:cNvSpPr txBox="1">
            <a:spLocks noChangeArrowheads="1"/>
          </p:cNvSpPr>
          <p:nvPr/>
        </p:nvSpPr>
        <p:spPr bwMode="auto">
          <a:xfrm>
            <a:off x="6011863" y="4437063"/>
            <a:ext cx="2881312" cy="1223962"/>
          </a:xfrm>
          <a:prstGeom prst="rect">
            <a:avLst/>
          </a:prstGeom>
          <a:noFill/>
          <a:ln w="9525">
            <a:noFill/>
            <a:miter lim="800000"/>
            <a:headEnd/>
            <a:tailEnd/>
          </a:ln>
          <a:effectLst/>
        </p:spPr>
        <p:txBody>
          <a:bodyPr>
            <a:spAutoFit/>
          </a:bodyPr>
          <a:lstStyle/>
          <a:p>
            <a:pPr algn="ctr">
              <a:lnSpc>
                <a:spcPct val="80000"/>
              </a:lnSpc>
              <a:spcBef>
                <a:spcPct val="20000"/>
              </a:spcBef>
              <a:buClr>
                <a:schemeClr val="hlink"/>
              </a:buClr>
              <a:buSzPct val="80000"/>
              <a:buFont typeface="Arial" charset="0"/>
              <a:buNone/>
            </a:pPr>
            <a:r>
              <a:rPr lang="ru-RU" sz="2400" b="1">
                <a:solidFill>
                  <a:srgbClr val="A50021"/>
                </a:solidFill>
                <a:effectLst>
                  <a:outerShdw blurRad="38100" dist="38100" dir="2700000" algn="tl">
                    <a:srgbClr val="000000"/>
                  </a:outerShdw>
                </a:effectLst>
              </a:rPr>
              <a:t>Шарль Франсуа Дюфе</a:t>
            </a:r>
          </a:p>
          <a:p>
            <a:pPr algn="ctr">
              <a:spcBef>
                <a:spcPct val="50000"/>
              </a:spcBef>
            </a:pPr>
            <a:endParaRPr lang="ru-RU" sz="2400" b="1">
              <a:solidFill>
                <a:srgbClr val="A50021"/>
              </a:solidFill>
            </a:endParaRPr>
          </a:p>
        </p:txBody>
      </p:sp>
      <p:pic>
        <p:nvPicPr>
          <p:cNvPr id="168974" name="Picture 14" descr="сканирование0007"/>
          <p:cNvPicPr>
            <a:picLocks noChangeAspect="1" noChangeArrowheads="1"/>
          </p:cNvPicPr>
          <p:nvPr/>
        </p:nvPicPr>
        <p:blipFill>
          <a:blip r:embed="rId4"/>
          <a:srcRect/>
          <a:stretch>
            <a:fillRect/>
          </a:stretch>
        </p:blipFill>
        <p:spPr bwMode="auto">
          <a:xfrm>
            <a:off x="5867400" y="5229225"/>
            <a:ext cx="3097213" cy="1439863"/>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8" name="Picture 4" descr="45725_or"/>
          <p:cNvPicPr>
            <a:picLocks noChangeAspect="1" noChangeArrowheads="1"/>
          </p:cNvPicPr>
          <p:nvPr/>
        </p:nvPicPr>
        <p:blipFill>
          <a:blip r:embed="rId2">
            <a:lum bright="70000" contrast="-70000"/>
          </a:blip>
          <a:srcRect/>
          <a:stretch>
            <a:fillRect/>
          </a:stretch>
        </p:blipFill>
        <p:spPr bwMode="auto">
          <a:xfrm>
            <a:off x="0" y="0"/>
            <a:ext cx="9144000" cy="6858000"/>
          </a:xfrm>
          <a:prstGeom prst="rect">
            <a:avLst/>
          </a:prstGeom>
          <a:noFill/>
        </p:spPr>
      </p:pic>
      <p:pic>
        <p:nvPicPr>
          <p:cNvPr id="169989" name="Picture 5" descr="Питер ван Мушенбрук"/>
          <p:cNvPicPr>
            <a:picLocks noChangeAspect="1" noChangeArrowheads="1"/>
          </p:cNvPicPr>
          <p:nvPr/>
        </p:nvPicPr>
        <p:blipFill>
          <a:blip r:embed="rId3"/>
          <a:srcRect/>
          <a:stretch>
            <a:fillRect/>
          </a:stretch>
        </p:blipFill>
        <p:spPr bwMode="auto">
          <a:xfrm>
            <a:off x="5743575" y="260350"/>
            <a:ext cx="3206750" cy="3744913"/>
          </a:xfrm>
          <a:prstGeom prst="rect">
            <a:avLst/>
          </a:prstGeom>
          <a:noFill/>
        </p:spPr>
      </p:pic>
      <p:sp>
        <p:nvSpPr>
          <p:cNvPr id="169990" name="Text Box 6"/>
          <p:cNvSpPr txBox="1">
            <a:spLocks noChangeArrowheads="1"/>
          </p:cNvSpPr>
          <p:nvPr/>
        </p:nvSpPr>
        <p:spPr bwMode="auto">
          <a:xfrm>
            <a:off x="250825" y="188913"/>
            <a:ext cx="4968875" cy="366712"/>
          </a:xfrm>
          <a:prstGeom prst="rect">
            <a:avLst/>
          </a:prstGeom>
          <a:noFill/>
          <a:ln w="9525">
            <a:noFill/>
            <a:miter lim="800000"/>
            <a:headEnd/>
            <a:tailEnd/>
          </a:ln>
          <a:effectLst/>
        </p:spPr>
        <p:txBody>
          <a:bodyPr>
            <a:spAutoFit/>
          </a:bodyPr>
          <a:lstStyle/>
          <a:p>
            <a:pPr>
              <a:spcBef>
                <a:spcPct val="50000"/>
              </a:spcBef>
            </a:pPr>
            <a:endParaRPr lang="ru-RU"/>
          </a:p>
        </p:txBody>
      </p:sp>
      <p:sp>
        <p:nvSpPr>
          <p:cNvPr id="169991" name="Text Box 7"/>
          <p:cNvSpPr txBox="1">
            <a:spLocks noChangeArrowheads="1"/>
          </p:cNvSpPr>
          <p:nvPr/>
        </p:nvSpPr>
        <p:spPr bwMode="auto">
          <a:xfrm>
            <a:off x="395288" y="260350"/>
            <a:ext cx="5472112" cy="6070600"/>
          </a:xfrm>
          <a:prstGeom prst="rect">
            <a:avLst/>
          </a:prstGeom>
          <a:noFill/>
          <a:ln w="9525">
            <a:noFill/>
            <a:miter lim="800000"/>
            <a:headEnd/>
            <a:tailEnd/>
          </a:ln>
          <a:effectLst/>
        </p:spPr>
        <p:txBody>
          <a:bodyPr>
            <a:spAutoFit/>
          </a:bodyPr>
          <a:lstStyle/>
          <a:p>
            <a:pPr>
              <a:spcBef>
                <a:spcPct val="50000"/>
              </a:spcBef>
            </a:pPr>
            <a:r>
              <a:rPr lang="ru-RU" sz="2800" b="1">
                <a:solidFill>
                  <a:srgbClr val="000099"/>
                </a:solidFill>
                <a:effectLst>
                  <a:outerShdw blurRad="38100" dist="38100" dir="2700000" algn="tl">
                    <a:srgbClr val="000000"/>
                  </a:outerShdw>
                </a:effectLst>
              </a:rPr>
              <a:t>В 1745  в голландском городе Лейден Питер ван Мушенбрук (1692 - 1761) вместе со своим приятелем Кюнеусом изобрели первый в мире конденсатор, который получил свое название в честь города Лейден, - лейденская банка. Одновременно с Мушенбруком такую же конструкцию предложил немецкий ученый Клейст (1700 – 1748).</a:t>
            </a:r>
          </a:p>
        </p:txBody>
      </p:sp>
      <p:sp>
        <p:nvSpPr>
          <p:cNvPr id="169992" name="Text Box 8"/>
          <p:cNvSpPr txBox="1">
            <a:spLocks noChangeArrowheads="1"/>
          </p:cNvSpPr>
          <p:nvPr/>
        </p:nvSpPr>
        <p:spPr bwMode="auto">
          <a:xfrm>
            <a:off x="5795963" y="4292600"/>
            <a:ext cx="3097212" cy="1589088"/>
          </a:xfrm>
          <a:prstGeom prst="rect">
            <a:avLst/>
          </a:prstGeom>
          <a:noFill/>
          <a:ln w="9525">
            <a:noFill/>
            <a:miter lim="800000"/>
            <a:headEnd/>
            <a:tailEnd/>
          </a:ln>
          <a:effectLst/>
        </p:spPr>
        <p:txBody>
          <a:bodyPr>
            <a:spAutoFit/>
          </a:bodyPr>
          <a:lstStyle/>
          <a:p>
            <a:pPr algn="ctr">
              <a:lnSpc>
                <a:spcPct val="80000"/>
              </a:lnSpc>
              <a:spcBef>
                <a:spcPct val="20000"/>
              </a:spcBef>
              <a:buClr>
                <a:schemeClr val="hlink"/>
              </a:buClr>
              <a:buSzPct val="80000"/>
              <a:buFont typeface="Arial" charset="0"/>
              <a:buNone/>
            </a:pPr>
            <a:r>
              <a:rPr lang="ru-RU" sz="2400" b="1">
                <a:solidFill>
                  <a:srgbClr val="A50021"/>
                </a:solidFill>
                <a:effectLst>
                  <a:outerShdw blurRad="38100" dist="38100" dir="2700000" algn="tl">
                    <a:srgbClr val="000000"/>
                  </a:outerShdw>
                </a:effectLst>
              </a:rPr>
              <a:t>Питер ван Мушенбрук</a:t>
            </a:r>
          </a:p>
          <a:p>
            <a:pPr algn="ctr">
              <a:lnSpc>
                <a:spcPct val="80000"/>
              </a:lnSpc>
              <a:spcBef>
                <a:spcPct val="20000"/>
              </a:spcBef>
              <a:buClr>
                <a:schemeClr val="hlink"/>
              </a:buClr>
              <a:buSzPct val="80000"/>
              <a:buFont typeface="Arial" charset="0"/>
              <a:buNone/>
            </a:pPr>
            <a:r>
              <a:rPr lang="ru-RU" sz="2400" b="1">
                <a:solidFill>
                  <a:srgbClr val="A50021"/>
                </a:solidFill>
                <a:effectLst>
                  <a:outerShdw blurRad="38100" dist="38100" dir="2700000" algn="tl">
                    <a:srgbClr val="000000"/>
                  </a:outerShdw>
                </a:effectLst>
              </a:rPr>
              <a:t>(1692 - 1761)</a:t>
            </a:r>
          </a:p>
          <a:p>
            <a:pPr>
              <a:spcBef>
                <a:spcPct val="50000"/>
              </a:spcBef>
            </a:pPr>
            <a:endParaRPr lang="ru-RU" sz="2400">
              <a:solidFill>
                <a:srgbClr val="A50021"/>
              </a:solidFill>
            </a:endParaRPr>
          </a:p>
        </p:txBody>
      </p:sp>
      <p:pic>
        <p:nvPicPr>
          <p:cNvPr id="169993" name="Picture 9" descr="сканирование0014"/>
          <p:cNvPicPr>
            <a:picLocks noChangeAspect="1" noChangeArrowheads="1"/>
          </p:cNvPicPr>
          <p:nvPr/>
        </p:nvPicPr>
        <p:blipFill>
          <a:blip r:embed="rId4"/>
          <a:srcRect/>
          <a:stretch>
            <a:fillRect/>
          </a:stretch>
        </p:blipFill>
        <p:spPr bwMode="auto">
          <a:xfrm>
            <a:off x="5076825" y="5557838"/>
            <a:ext cx="1798638" cy="111125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6" name="Picture 4" descr="45725_or"/>
          <p:cNvPicPr>
            <a:picLocks noChangeAspect="1" noChangeArrowheads="1"/>
          </p:cNvPicPr>
          <p:nvPr/>
        </p:nvPicPr>
        <p:blipFill>
          <a:blip r:embed="rId2">
            <a:lum bright="70000" contrast="-70000"/>
          </a:blip>
          <a:srcRect/>
          <a:stretch>
            <a:fillRect/>
          </a:stretch>
        </p:blipFill>
        <p:spPr bwMode="auto">
          <a:xfrm>
            <a:off x="0" y="0"/>
            <a:ext cx="9144000" cy="6858000"/>
          </a:xfrm>
          <a:prstGeom prst="rect">
            <a:avLst/>
          </a:prstGeom>
          <a:noFill/>
        </p:spPr>
      </p:pic>
      <p:sp>
        <p:nvSpPr>
          <p:cNvPr id="172037" name="Text Box 5"/>
          <p:cNvSpPr txBox="1">
            <a:spLocks noChangeArrowheads="1"/>
          </p:cNvSpPr>
          <p:nvPr/>
        </p:nvSpPr>
        <p:spPr bwMode="auto">
          <a:xfrm>
            <a:off x="179388" y="188913"/>
            <a:ext cx="6121400" cy="6664325"/>
          </a:xfrm>
          <a:prstGeom prst="rect">
            <a:avLst/>
          </a:prstGeom>
          <a:noFill/>
          <a:ln w="9525">
            <a:noFill/>
            <a:miter lim="800000"/>
            <a:headEnd/>
            <a:tailEnd/>
          </a:ln>
          <a:effectLst/>
        </p:spPr>
        <p:txBody>
          <a:bodyPr>
            <a:spAutoFit/>
          </a:bodyPr>
          <a:lstStyle/>
          <a:p>
            <a:pPr>
              <a:spcBef>
                <a:spcPct val="50000"/>
              </a:spcBef>
            </a:pPr>
            <a:r>
              <a:rPr lang="ru-RU" sz="2400" b="1">
                <a:solidFill>
                  <a:srgbClr val="003300"/>
                </a:solidFill>
                <a:effectLst>
                  <a:outerShdw blurRad="38100" dist="38100" dir="2700000" algn="tl">
                    <a:srgbClr val="000000"/>
                  </a:outerShdw>
                </a:effectLst>
              </a:rPr>
              <a:t>Устройство лейденской банки было довольно простое - это был стеклянный сосуд, обклеенный снаружи листовым оловом (внешняя обкладка). Чтобы создать вторую, внутреннюю, обкладку, банку либо заполняли водой, либо покрывали оловом внутреннюю поверхности банки. В качестве контакта для внутренней обкладки выступала проволока, воткнутая через горловину банки. В первых опытах у конденсатора не было внешней обкладки, а в ее качестве выступали руки экспериментатора. Лейденская банка сыграла очень важную роль в развитии электричества и подтолкнула к дальнейшим</a:t>
            </a:r>
          </a:p>
        </p:txBody>
      </p:sp>
      <p:pic>
        <p:nvPicPr>
          <p:cNvPr id="172040" name="Picture 8" descr="сканирование0043"/>
          <p:cNvPicPr>
            <a:picLocks noChangeAspect="1" noChangeArrowheads="1"/>
          </p:cNvPicPr>
          <p:nvPr/>
        </p:nvPicPr>
        <p:blipFill>
          <a:blip r:embed="rId3">
            <a:lum bright="-6000" contrast="36000"/>
          </a:blip>
          <a:srcRect/>
          <a:stretch>
            <a:fillRect/>
          </a:stretch>
        </p:blipFill>
        <p:spPr bwMode="auto">
          <a:xfrm>
            <a:off x="6156325" y="404813"/>
            <a:ext cx="2705100" cy="5976937"/>
          </a:xfrm>
          <a:prstGeom prst="rect">
            <a:avLst/>
          </a:prstGeom>
          <a:noFill/>
        </p:spPr>
      </p:pic>
      <p:sp>
        <p:nvSpPr>
          <p:cNvPr id="172043" name="Text Box 11"/>
          <p:cNvSpPr txBox="1">
            <a:spLocks noChangeArrowheads="1"/>
          </p:cNvSpPr>
          <p:nvPr/>
        </p:nvSpPr>
        <p:spPr bwMode="auto">
          <a:xfrm>
            <a:off x="4572000" y="6381750"/>
            <a:ext cx="3095625" cy="1004888"/>
          </a:xfrm>
          <a:prstGeom prst="rect">
            <a:avLst/>
          </a:prstGeom>
          <a:noFill/>
          <a:ln w="9525">
            <a:noFill/>
            <a:miter lim="800000"/>
            <a:headEnd/>
            <a:tailEnd/>
          </a:ln>
          <a:effectLst/>
        </p:spPr>
        <p:txBody>
          <a:bodyPr>
            <a:spAutoFit/>
          </a:bodyPr>
          <a:lstStyle/>
          <a:p>
            <a:pPr>
              <a:spcBef>
                <a:spcPct val="50000"/>
              </a:spcBef>
            </a:pPr>
            <a:r>
              <a:rPr lang="ru-RU" sz="2400" b="1">
                <a:solidFill>
                  <a:srgbClr val="003300"/>
                </a:solidFill>
                <a:effectLst>
                  <a:outerShdw blurRad="38100" dist="38100" dir="2700000" algn="tl">
                    <a:srgbClr val="000000"/>
                  </a:outerShdw>
                </a:effectLst>
              </a:rPr>
              <a:t>исследованиям.</a:t>
            </a:r>
          </a:p>
          <a:p>
            <a:pPr>
              <a:spcBef>
                <a:spcPct val="50000"/>
              </a:spcBef>
            </a:pPr>
            <a:endParaRPr lang="ru-RU" sz="240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60" name="Picture 4" descr="45725_or"/>
          <p:cNvPicPr>
            <a:picLocks noChangeAspect="1" noChangeArrowheads="1"/>
          </p:cNvPicPr>
          <p:nvPr/>
        </p:nvPicPr>
        <p:blipFill>
          <a:blip r:embed="rId2">
            <a:lum bright="70000" contrast="-70000"/>
          </a:blip>
          <a:srcRect/>
          <a:stretch>
            <a:fillRect/>
          </a:stretch>
        </p:blipFill>
        <p:spPr bwMode="auto">
          <a:xfrm>
            <a:off x="0" y="0"/>
            <a:ext cx="9144000" cy="6858000"/>
          </a:xfrm>
          <a:prstGeom prst="rect">
            <a:avLst/>
          </a:prstGeom>
          <a:noFill/>
        </p:spPr>
      </p:pic>
      <p:pic>
        <p:nvPicPr>
          <p:cNvPr id="173061" name="Picture 5" descr="Безимени-1"/>
          <p:cNvPicPr>
            <a:picLocks noChangeAspect="1" noChangeArrowheads="1"/>
          </p:cNvPicPr>
          <p:nvPr/>
        </p:nvPicPr>
        <p:blipFill>
          <a:blip r:embed="rId3"/>
          <a:srcRect/>
          <a:stretch>
            <a:fillRect/>
          </a:stretch>
        </p:blipFill>
        <p:spPr bwMode="auto">
          <a:xfrm>
            <a:off x="6172200" y="260350"/>
            <a:ext cx="2746375" cy="3384550"/>
          </a:xfrm>
          <a:prstGeom prst="rect">
            <a:avLst/>
          </a:prstGeom>
          <a:noFill/>
        </p:spPr>
      </p:pic>
      <p:sp>
        <p:nvSpPr>
          <p:cNvPr id="173062" name="Text Box 6"/>
          <p:cNvSpPr txBox="1">
            <a:spLocks noChangeArrowheads="1"/>
          </p:cNvSpPr>
          <p:nvPr/>
        </p:nvSpPr>
        <p:spPr bwMode="auto">
          <a:xfrm>
            <a:off x="179388" y="188913"/>
            <a:ext cx="6121400" cy="6497637"/>
          </a:xfrm>
          <a:prstGeom prst="rect">
            <a:avLst/>
          </a:prstGeom>
          <a:noFill/>
          <a:ln w="9525">
            <a:noFill/>
            <a:miter lim="800000"/>
            <a:headEnd/>
            <a:tailEnd/>
          </a:ln>
          <a:effectLst/>
        </p:spPr>
        <p:txBody>
          <a:bodyPr>
            <a:spAutoFit/>
          </a:bodyPr>
          <a:lstStyle/>
          <a:p>
            <a:pPr>
              <a:spcBef>
                <a:spcPct val="50000"/>
              </a:spcBef>
            </a:pPr>
            <a:r>
              <a:rPr lang="ru-RU" sz="2800" b="1">
                <a:solidFill>
                  <a:srgbClr val="000099"/>
                </a:solidFill>
                <a:effectLst>
                  <a:outerShdw blurRad="38100" dist="38100" dir="2700000" algn="tl">
                    <a:srgbClr val="000000"/>
                  </a:outerShdw>
                </a:effectLst>
              </a:rPr>
              <a:t>Необычно много сделал для исследования электричества американский политик и учёный Бенджамин Франклин, чей портрет можно видеть на                 100-долларовой банкноте.                                      Во-первых, в отличие от Дюфо, Франклин выдвинул предположение, что электричество бывает только одного вида, а разделение материалов на два класса объясняется избытком или недостатком этого самого одного электричества. </a:t>
            </a:r>
          </a:p>
        </p:txBody>
      </p:sp>
      <p:sp>
        <p:nvSpPr>
          <p:cNvPr id="173063" name="Text Box 7"/>
          <p:cNvSpPr txBox="1">
            <a:spLocks noChangeArrowheads="1"/>
          </p:cNvSpPr>
          <p:nvPr/>
        </p:nvSpPr>
        <p:spPr bwMode="auto">
          <a:xfrm>
            <a:off x="6300788" y="3573463"/>
            <a:ext cx="2843212" cy="366712"/>
          </a:xfrm>
          <a:prstGeom prst="rect">
            <a:avLst/>
          </a:prstGeom>
          <a:noFill/>
          <a:ln w="9525">
            <a:noFill/>
            <a:miter lim="800000"/>
            <a:headEnd/>
            <a:tailEnd/>
          </a:ln>
          <a:effectLst/>
        </p:spPr>
        <p:txBody>
          <a:bodyPr>
            <a:spAutoFit/>
          </a:bodyPr>
          <a:lstStyle/>
          <a:p>
            <a:pPr>
              <a:spcBef>
                <a:spcPct val="50000"/>
              </a:spcBef>
            </a:pPr>
            <a:endParaRPr lang="ru-RU"/>
          </a:p>
        </p:txBody>
      </p:sp>
      <p:sp>
        <p:nvSpPr>
          <p:cNvPr id="173064" name="Rectangle 8"/>
          <p:cNvSpPr>
            <a:spLocks noChangeArrowheads="1"/>
          </p:cNvSpPr>
          <p:nvPr/>
        </p:nvSpPr>
        <p:spPr bwMode="auto">
          <a:xfrm>
            <a:off x="6356350" y="3860800"/>
            <a:ext cx="2503488" cy="676275"/>
          </a:xfrm>
          <a:prstGeom prst="rect">
            <a:avLst/>
          </a:prstGeom>
          <a:noFill/>
          <a:ln w="9525">
            <a:noFill/>
            <a:miter lim="800000"/>
            <a:headEnd/>
            <a:tailEnd/>
          </a:ln>
          <a:effectLst/>
        </p:spPr>
        <p:txBody>
          <a:bodyPr>
            <a:spAutoFit/>
          </a:bodyPr>
          <a:lstStyle/>
          <a:p>
            <a:pPr algn="ctr">
              <a:lnSpc>
                <a:spcPct val="80000"/>
              </a:lnSpc>
              <a:spcBef>
                <a:spcPct val="20000"/>
              </a:spcBef>
              <a:buClr>
                <a:schemeClr val="hlink"/>
              </a:buClr>
              <a:buSzPct val="80000"/>
              <a:buFont typeface="Arial" charset="0"/>
              <a:buNone/>
            </a:pPr>
            <a:r>
              <a:rPr lang="ru-RU" sz="2400" b="1">
                <a:solidFill>
                  <a:srgbClr val="A50021"/>
                </a:solidFill>
                <a:effectLst>
                  <a:outerShdw blurRad="38100" dist="38100" dir="2700000" algn="tl">
                    <a:srgbClr val="000000"/>
                  </a:outerShdw>
                </a:effectLst>
                <a:latin typeface="Tahoma" pitchFamily="34" charset="0"/>
              </a:rPr>
              <a:t>Бенджамин Франклин</a:t>
            </a:r>
          </a:p>
        </p:txBody>
      </p:sp>
      <p:pic>
        <p:nvPicPr>
          <p:cNvPr id="173065" name="Picture 9" descr="сканирование0008"/>
          <p:cNvPicPr>
            <a:picLocks noChangeAspect="1" noChangeArrowheads="1"/>
          </p:cNvPicPr>
          <p:nvPr/>
        </p:nvPicPr>
        <p:blipFill>
          <a:blip r:embed="rId4">
            <a:lum contrast="48000"/>
          </a:blip>
          <a:srcRect/>
          <a:stretch>
            <a:fillRect/>
          </a:stretch>
        </p:blipFill>
        <p:spPr bwMode="auto">
          <a:xfrm>
            <a:off x="5508625" y="4724400"/>
            <a:ext cx="3419475" cy="1871663"/>
          </a:xfrm>
          <a:prstGeom prst="rect">
            <a:avLst/>
          </a:prstGeom>
          <a:noFill/>
        </p:spPr>
      </p:pic>
      <p:sp>
        <p:nvSpPr>
          <p:cNvPr id="173066" name="Text Box 10"/>
          <p:cNvSpPr txBox="1">
            <a:spLocks noChangeArrowheads="1"/>
          </p:cNvSpPr>
          <p:nvPr/>
        </p:nvSpPr>
        <p:spPr bwMode="auto">
          <a:xfrm>
            <a:off x="7019925" y="6308725"/>
            <a:ext cx="1223963" cy="366713"/>
          </a:xfrm>
          <a:prstGeom prst="rect">
            <a:avLst/>
          </a:prstGeom>
          <a:noFill/>
          <a:ln w="9525">
            <a:noFill/>
            <a:miter lim="800000"/>
            <a:headEnd/>
            <a:tailEnd/>
          </a:ln>
          <a:effectLst/>
        </p:spPr>
        <p:txBody>
          <a:bodyPr>
            <a:spAutoFit/>
          </a:bodyPr>
          <a:lstStyle/>
          <a:p>
            <a:pPr>
              <a:spcBef>
                <a:spcPct val="50000"/>
              </a:spcBef>
            </a:pPr>
            <a:endParaRPr lang="ru-RU"/>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2" name="Picture 4" descr="45725_or"/>
          <p:cNvPicPr>
            <a:picLocks noChangeAspect="1" noChangeArrowheads="1"/>
          </p:cNvPicPr>
          <p:nvPr/>
        </p:nvPicPr>
        <p:blipFill>
          <a:blip r:embed="rId2">
            <a:lum bright="70000" contrast="-70000"/>
          </a:blip>
          <a:srcRect/>
          <a:stretch>
            <a:fillRect/>
          </a:stretch>
        </p:blipFill>
        <p:spPr bwMode="auto">
          <a:xfrm>
            <a:off x="0" y="0"/>
            <a:ext cx="9144000" cy="6858000"/>
          </a:xfrm>
          <a:prstGeom prst="rect">
            <a:avLst/>
          </a:prstGeom>
          <a:noFill/>
        </p:spPr>
      </p:pic>
      <p:pic>
        <p:nvPicPr>
          <p:cNvPr id="171013" name="Picture 5" descr="charge"/>
          <p:cNvPicPr>
            <a:picLocks noChangeAspect="1" noChangeArrowheads="1"/>
          </p:cNvPicPr>
          <p:nvPr/>
        </p:nvPicPr>
        <p:blipFill>
          <a:blip r:embed="rId3"/>
          <a:srcRect t="6508" r="54442" b="32538"/>
          <a:stretch>
            <a:fillRect/>
          </a:stretch>
        </p:blipFill>
        <p:spPr bwMode="auto">
          <a:xfrm>
            <a:off x="5959475" y="188913"/>
            <a:ext cx="2928938" cy="3384550"/>
          </a:xfrm>
          <a:prstGeom prst="rect">
            <a:avLst/>
          </a:prstGeom>
          <a:noFill/>
        </p:spPr>
      </p:pic>
      <p:pic>
        <p:nvPicPr>
          <p:cNvPr id="171014" name="Picture 6" descr="charge"/>
          <p:cNvPicPr>
            <a:picLocks noChangeAspect="1" noChangeArrowheads="1"/>
          </p:cNvPicPr>
          <p:nvPr/>
        </p:nvPicPr>
        <p:blipFill>
          <a:blip r:embed="rId3"/>
          <a:srcRect l="53519" b="32538"/>
          <a:stretch>
            <a:fillRect/>
          </a:stretch>
        </p:blipFill>
        <p:spPr bwMode="auto">
          <a:xfrm>
            <a:off x="5940425" y="3500438"/>
            <a:ext cx="2952750" cy="2636837"/>
          </a:xfrm>
          <a:prstGeom prst="rect">
            <a:avLst/>
          </a:prstGeom>
          <a:noFill/>
        </p:spPr>
      </p:pic>
      <p:sp>
        <p:nvSpPr>
          <p:cNvPr id="171015" name="Text Box 7"/>
          <p:cNvSpPr txBox="1">
            <a:spLocks noChangeArrowheads="1"/>
          </p:cNvSpPr>
          <p:nvPr/>
        </p:nvSpPr>
        <p:spPr bwMode="auto">
          <a:xfrm>
            <a:off x="7235825" y="3716338"/>
            <a:ext cx="1008063" cy="366712"/>
          </a:xfrm>
          <a:prstGeom prst="rect">
            <a:avLst/>
          </a:prstGeom>
          <a:solidFill>
            <a:srgbClr val="CCFFFF"/>
          </a:solidFill>
          <a:ln w="9525">
            <a:noFill/>
            <a:miter lim="800000"/>
            <a:headEnd/>
            <a:tailEnd/>
          </a:ln>
          <a:effectLst/>
        </p:spPr>
        <p:txBody>
          <a:bodyPr>
            <a:spAutoFit/>
          </a:bodyPr>
          <a:lstStyle/>
          <a:p>
            <a:pPr>
              <a:spcBef>
                <a:spcPct val="50000"/>
              </a:spcBef>
            </a:pPr>
            <a:r>
              <a:rPr lang="ru-RU" b="1">
                <a:solidFill>
                  <a:srgbClr val="000000"/>
                </a:solidFill>
              </a:rPr>
              <a:t>янтарь</a:t>
            </a:r>
            <a:endParaRPr lang="ru-RU" sz="1400"/>
          </a:p>
        </p:txBody>
      </p:sp>
      <p:sp>
        <p:nvSpPr>
          <p:cNvPr id="171016" name="Text Box 8"/>
          <p:cNvSpPr txBox="1">
            <a:spLocks noChangeArrowheads="1"/>
          </p:cNvSpPr>
          <p:nvPr/>
        </p:nvSpPr>
        <p:spPr bwMode="auto">
          <a:xfrm>
            <a:off x="323850" y="260350"/>
            <a:ext cx="5616575" cy="5216525"/>
          </a:xfrm>
          <a:prstGeom prst="rect">
            <a:avLst/>
          </a:prstGeom>
          <a:noFill/>
          <a:ln w="9525">
            <a:noFill/>
            <a:miter lim="800000"/>
            <a:headEnd/>
            <a:tailEnd/>
          </a:ln>
          <a:effectLst/>
        </p:spPr>
        <p:txBody>
          <a:bodyPr>
            <a:spAutoFit/>
          </a:bodyPr>
          <a:lstStyle/>
          <a:p>
            <a:pPr>
              <a:spcBef>
                <a:spcPct val="50000"/>
              </a:spcBef>
            </a:pPr>
            <a:r>
              <a:rPr lang="ru-RU" sz="2800" b="1">
                <a:solidFill>
                  <a:srgbClr val="000099"/>
                </a:solidFill>
                <a:effectLst>
                  <a:outerShdw blurRad="38100" dist="38100" dir="2700000" algn="tl">
                    <a:srgbClr val="000000"/>
                  </a:outerShdw>
                </a:effectLst>
              </a:rPr>
              <a:t>Именно Франклин предложил обозначать заряженные тела знаками “+” или “-”. Таким образом, получилось, что “стеклянное” электричество стало обозначаться плюсом, а смоляное (янтарное) – минусом.                                      Он же ввел такие понятия как “батарея”, “конденсатор”, “проводник”, “заряд”, “разряд”. </a:t>
            </a:r>
          </a:p>
        </p:txBody>
      </p:sp>
      <p:pic>
        <p:nvPicPr>
          <p:cNvPr id="171019" name="Picture 11" descr="iskra"/>
          <p:cNvPicPr>
            <a:picLocks noChangeAspect="1" noChangeArrowheads="1"/>
          </p:cNvPicPr>
          <p:nvPr/>
        </p:nvPicPr>
        <p:blipFill>
          <a:blip r:embed="rId4"/>
          <a:srcRect/>
          <a:stretch>
            <a:fillRect/>
          </a:stretch>
        </p:blipFill>
        <p:spPr bwMode="auto">
          <a:xfrm>
            <a:off x="2268538" y="5084763"/>
            <a:ext cx="3311525" cy="151765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4" name="Picture 4" descr="45725_or"/>
          <p:cNvPicPr>
            <a:picLocks noChangeAspect="1" noChangeArrowheads="1"/>
          </p:cNvPicPr>
          <p:nvPr/>
        </p:nvPicPr>
        <p:blipFill>
          <a:blip r:embed="rId2">
            <a:lum bright="70000" contrast="-70000"/>
          </a:blip>
          <a:srcRect/>
          <a:stretch>
            <a:fillRect/>
          </a:stretch>
        </p:blipFill>
        <p:spPr bwMode="auto">
          <a:xfrm>
            <a:off x="0" y="0"/>
            <a:ext cx="9144000" cy="6858000"/>
          </a:xfrm>
          <a:prstGeom prst="rect">
            <a:avLst/>
          </a:prstGeom>
          <a:noFill/>
        </p:spPr>
      </p:pic>
      <p:sp>
        <p:nvSpPr>
          <p:cNvPr id="174086" name="Text Box 6"/>
          <p:cNvSpPr txBox="1">
            <a:spLocks noChangeArrowheads="1"/>
          </p:cNvSpPr>
          <p:nvPr/>
        </p:nvSpPr>
        <p:spPr bwMode="auto">
          <a:xfrm>
            <a:off x="250825" y="333375"/>
            <a:ext cx="5616575" cy="6299200"/>
          </a:xfrm>
          <a:prstGeom prst="rect">
            <a:avLst/>
          </a:prstGeom>
          <a:noFill/>
          <a:ln w="9525">
            <a:noFill/>
            <a:miter lim="800000"/>
            <a:headEnd/>
            <a:tailEnd/>
          </a:ln>
          <a:effectLst/>
        </p:spPr>
        <p:txBody>
          <a:bodyPr>
            <a:spAutoFit/>
          </a:bodyPr>
          <a:lstStyle/>
          <a:p>
            <a:pPr>
              <a:spcBef>
                <a:spcPct val="50000"/>
              </a:spcBef>
            </a:pPr>
            <a:r>
              <a:rPr lang="ru-RU" sz="2400" b="1">
                <a:solidFill>
                  <a:srgbClr val="003300"/>
                </a:solidFill>
                <a:effectLst>
                  <a:outerShdw blurRad="38100" dist="38100" dir="2700000" algn="tl">
                    <a:srgbClr val="000000"/>
                  </a:outerShdw>
                </a:effectLst>
              </a:rPr>
              <a:t>Кроме этого Франклин активно изучал молнии и установил, что атмосферное электричество и статическое электричество, получаемое с помощью трения, является одним и тем же электричеством. В 1752 году он установил, что молния есть ни что иное как электрический разряд. Он также изобрел громоотвод и заземление. Он также первый начал использовать электрическую искру для взрыва пороха. И именно Франклин объяснил принцип действия лейденской банки и какую роль в ней играет диэлектрик</a:t>
            </a:r>
            <a:r>
              <a:rPr lang="ru-RU" sz="2400" b="1">
                <a:solidFill>
                  <a:srgbClr val="003300"/>
                </a:solidFill>
              </a:rPr>
              <a:t> </a:t>
            </a:r>
          </a:p>
        </p:txBody>
      </p:sp>
      <p:pic>
        <p:nvPicPr>
          <p:cNvPr id="174087" name="Picture 7" descr="сканирование0042"/>
          <p:cNvPicPr>
            <a:picLocks noChangeAspect="1" noChangeArrowheads="1"/>
          </p:cNvPicPr>
          <p:nvPr/>
        </p:nvPicPr>
        <p:blipFill>
          <a:blip r:embed="rId3">
            <a:lum bright="-36000" contrast="66000"/>
          </a:blip>
          <a:srcRect/>
          <a:stretch>
            <a:fillRect/>
          </a:stretch>
        </p:blipFill>
        <p:spPr bwMode="auto">
          <a:xfrm>
            <a:off x="5568950" y="4411663"/>
            <a:ext cx="3324225" cy="2274887"/>
          </a:xfrm>
          <a:prstGeom prst="rect">
            <a:avLst/>
          </a:prstGeom>
          <a:noFill/>
        </p:spPr>
      </p:pic>
      <p:pic>
        <p:nvPicPr>
          <p:cNvPr id="174088" name="Picture 8" descr="35589"/>
          <p:cNvPicPr>
            <a:picLocks noChangeAspect="1" noChangeArrowheads="1"/>
          </p:cNvPicPr>
          <p:nvPr/>
        </p:nvPicPr>
        <p:blipFill>
          <a:blip r:embed="rId4"/>
          <a:srcRect/>
          <a:stretch>
            <a:fillRect/>
          </a:stretch>
        </p:blipFill>
        <p:spPr bwMode="auto">
          <a:xfrm>
            <a:off x="5435600" y="333375"/>
            <a:ext cx="3492500" cy="2560638"/>
          </a:xfrm>
          <a:prstGeom prst="rect">
            <a:avLst/>
          </a:prstGeom>
          <a:noFill/>
        </p:spPr>
      </p:pic>
      <p:pic>
        <p:nvPicPr>
          <p:cNvPr id="174092" name="Picture 12" descr="el"/>
          <p:cNvPicPr>
            <a:picLocks noChangeAspect="1" noChangeArrowheads="1" noCrop="1"/>
          </p:cNvPicPr>
          <p:nvPr/>
        </p:nvPicPr>
        <p:blipFill>
          <a:blip r:embed="rId5"/>
          <a:srcRect/>
          <a:stretch>
            <a:fillRect/>
          </a:stretch>
        </p:blipFill>
        <p:spPr bwMode="auto">
          <a:xfrm>
            <a:off x="5795963" y="3068638"/>
            <a:ext cx="2808287" cy="1152525"/>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8" name="Picture 4" descr="45725_or"/>
          <p:cNvPicPr>
            <a:picLocks noChangeAspect="1" noChangeArrowheads="1"/>
          </p:cNvPicPr>
          <p:nvPr/>
        </p:nvPicPr>
        <p:blipFill>
          <a:blip r:embed="rId3">
            <a:lum bright="70000" contrast="-70000"/>
          </a:blip>
          <a:srcRect/>
          <a:stretch>
            <a:fillRect/>
          </a:stretch>
        </p:blipFill>
        <p:spPr bwMode="auto">
          <a:xfrm>
            <a:off x="0" y="0"/>
            <a:ext cx="9144000" cy="6858000"/>
          </a:xfrm>
          <a:prstGeom prst="rect">
            <a:avLst/>
          </a:prstGeom>
          <a:noFill/>
        </p:spPr>
      </p:pic>
      <p:sp>
        <p:nvSpPr>
          <p:cNvPr id="175109" name="Text Box 5"/>
          <p:cNvSpPr txBox="1">
            <a:spLocks noChangeArrowheads="1"/>
          </p:cNvSpPr>
          <p:nvPr/>
        </p:nvSpPr>
        <p:spPr bwMode="auto">
          <a:xfrm>
            <a:off x="250825" y="260350"/>
            <a:ext cx="6192838" cy="4181475"/>
          </a:xfrm>
          <a:prstGeom prst="rect">
            <a:avLst/>
          </a:prstGeom>
          <a:noFill/>
          <a:ln w="9525">
            <a:noFill/>
            <a:miter lim="800000"/>
            <a:headEnd/>
            <a:tailEnd/>
          </a:ln>
          <a:effectLst/>
        </p:spPr>
        <p:txBody>
          <a:bodyPr>
            <a:spAutoFit/>
          </a:bodyPr>
          <a:lstStyle/>
          <a:p>
            <a:pPr>
              <a:lnSpc>
                <a:spcPct val="80000"/>
              </a:lnSpc>
              <a:spcBef>
                <a:spcPct val="20000"/>
              </a:spcBef>
              <a:buClr>
                <a:schemeClr val="hlink"/>
              </a:buClr>
              <a:buSzPct val="80000"/>
              <a:buFont typeface="Arial" charset="0"/>
              <a:buNone/>
            </a:pPr>
            <a:r>
              <a:rPr lang="ru-RU" sz="2400" b="1">
                <a:solidFill>
                  <a:srgbClr val="000099"/>
                </a:solidFill>
                <a:effectLst>
                  <a:outerShdw blurRad="38100" dist="38100" dir="2700000" algn="tl">
                    <a:srgbClr val="000000"/>
                  </a:outerShdw>
                </a:effectLst>
              </a:rPr>
              <a:t>В конце 18 в. ученые старались уже не только описать и объяснить электрические явления, но и каким-то образом измерить заряды и силу их взаимодействия. В последнем преуспел Шарль Огюстен Кулон (1736 - 1806). Свой закон он сформулировал в 1785 г. Согласно закону Кулона сила взаимодействия двух неподвижных точечных заряда прямо пропорциональна произведению модулей зарядов и обратно пропорциональна квадрату расстояния между ними.</a:t>
            </a:r>
            <a:endParaRPr lang="ru-RU" sz="2400" b="1">
              <a:solidFill>
                <a:srgbClr val="000099"/>
              </a:solidFill>
            </a:endParaRPr>
          </a:p>
        </p:txBody>
      </p:sp>
      <p:pic>
        <p:nvPicPr>
          <p:cNvPr id="175110" name="Picture 6" descr="Шарль Огюстен де Кулон"/>
          <p:cNvPicPr>
            <a:picLocks noChangeAspect="1" noChangeArrowheads="1"/>
          </p:cNvPicPr>
          <p:nvPr/>
        </p:nvPicPr>
        <p:blipFill>
          <a:blip r:embed="rId4"/>
          <a:srcRect/>
          <a:stretch>
            <a:fillRect/>
          </a:stretch>
        </p:blipFill>
        <p:spPr bwMode="auto">
          <a:xfrm>
            <a:off x="6565900" y="260350"/>
            <a:ext cx="2333625" cy="3168650"/>
          </a:xfrm>
          <a:prstGeom prst="rect">
            <a:avLst/>
          </a:prstGeom>
          <a:noFill/>
        </p:spPr>
      </p:pic>
      <p:pic>
        <p:nvPicPr>
          <p:cNvPr id="175111" name="Picture 7" descr="chasti"/>
          <p:cNvPicPr>
            <a:picLocks noChangeAspect="1" noChangeArrowheads="1"/>
          </p:cNvPicPr>
          <p:nvPr/>
        </p:nvPicPr>
        <p:blipFill>
          <a:blip r:embed="rId5">
            <a:lum bright="-12000" contrast="30000"/>
          </a:blip>
          <a:srcRect/>
          <a:stretch>
            <a:fillRect/>
          </a:stretch>
        </p:blipFill>
        <p:spPr bwMode="auto">
          <a:xfrm>
            <a:off x="5219700" y="4221163"/>
            <a:ext cx="3924300" cy="2636837"/>
          </a:xfrm>
          <a:prstGeom prst="rect">
            <a:avLst/>
          </a:prstGeom>
          <a:noFill/>
          <a:ln w="9525">
            <a:noFill/>
            <a:miter lim="800000"/>
            <a:headEnd/>
            <a:tailEnd/>
          </a:ln>
        </p:spPr>
      </p:pic>
      <p:graphicFrame>
        <p:nvGraphicFramePr>
          <p:cNvPr id="175112" name="Object 8"/>
          <p:cNvGraphicFramePr>
            <a:graphicFrameLocks noChangeAspect="1"/>
          </p:cNvGraphicFramePr>
          <p:nvPr/>
        </p:nvGraphicFramePr>
        <p:xfrm>
          <a:off x="971550" y="4581525"/>
          <a:ext cx="3097213" cy="1333500"/>
        </p:xfrm>
        <a:graphic>
          <a:graphicData uri="http://schemas.openxmlformats.org/presentationml/2006/ole">
            <p:oleObj spid="_x0000_s1026" name="Формула" r:id="rId6" imgW="914400" imgH="393480" progId="Equation.3">
              <p:embed/>
            </p:oleObj>
          </a:graphicData>
        </a:graphic>
      </p:graphicFrame>
      <p:graphicFrame>
        <p:nvGraphicFramePr>
          <p:cNvPr id="175113" name="Object 9"/>
          <p:cNvGraphicFramePr>
            <a:graphicFrameLocks noChangeAspect="1"/>
          </p:cNvGraphicFramePr>
          <p:nvPr/>
        </p:nvGraphicFramePr>
        <p:xfrm>
          <a:off x="1403350" y="5791200"/>
          <a:ext cx="2520950" cy="1066800"/>
        </p:xfrm>
        <a:graphic>
          <a:graphicData uri="http://schemas.openxmlformats.org/presentationml/2006/ole">
            <p:oleObj spid="_x0000_s1027" name="Формула" r:id="rId7" imgW="990360" imgH="419040" progId="Equation.3">
              <p:embed/>
            </p:oleObj>
          </a:graphicData>
        </a:graphic>
      </p:graphicFrame>
      <p:sp>
        <p:nvSpPr>
          <p:cNvPr id="175114" name="Text Box 10"/>
          <p:cNvSpPr txBox="1">
            <a:spLocks noChangeArrowheads="1"/>
          </p:cNvSpPr>
          <p:nvPr/>
        </p:nvSpPr>
        <p:spPr bwMode="auto">
          <a:xfrm>
            <a:off x="6300788" y="3573463"/>
            <a:ext cx="2843212" cy="1370012"/>
          </a:xfrm>
          <a:prstGeom prst="rect">
            <a:avLst/>
          </a:prstGeom>
          <a:noFill/>
          <a:ln w="9525">
            <a:noFill/>
            <a:miter lim="800000"/>
            <a:headEnd/>
            <a:tailEnd/>
          </a:ln>
          <a:effectLst/>
        </p:spPr>
        <p:txBody>
          <a:bodyPr>
            <a:spAutoFit/>
          </a:bodyPr>
          <a:lstStyle/>
          <a:p>
            <a:pPr algn="ctr"/>
            <a:r>
              <a:rPr lang="ru-RU" sz="2400" b="1">
                <a:solidFill>
                  <a:srgbClr val="A50021"/>
                </a:solidFill>
                <a:effectLst>
                  <a:outerShdw blurRad="38100" dist="38100" dir="2700000" algn="tl">
                    <a:srgbClr val="000000"/>
                  </a:outerShdw>
                </a:effectLst>
              </a:rPr>
              <a:t>Шарль Огюстен </a:t>
            </a:r>
          </a:p>
          <a:p>
            <a:pPr algn="ctr"/>
            <a:r>
              <a:rPr lang="ru-RU" sz="2400" b="1">
                <a:solidFill>
                  <a:srgbClr val="A50021"/>
                </a:solidFill>
                <a:effectLst>
                  <a:outerShdw blurRad="38100" dist="38100" dir="2700000" algn="tl">
                    <a:srgbClr val="000000"/>
                  </a:outerShdw>
                </a:effectLst>
              </a:rPr>
              <a:t>       Кулон</a:t>
            </a:r>
            <a:r>
              <a:rPr lang="ru-RU" sz="2400" b="1">
                <a:solidFill>
                  <a:srgbClr val="A50021"/>
                </a:solidFill>
              </a:rPr>
              <a:t> </a:t>
            </a:r>
          </a:p>
          <a:p>
            <a:pPr>
              <a:spcBef>
                <a:spcPct val="50000"/>
              </a:spcBef>
            </a:pPr>
            <a:endParaRPr lang="ru-RU" sz="2400" b="1">
              <a:solidFill>
                <a:srgbClr val="A5002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175111"/>
                                        </p:tgtEl>
                                        <p:attrNameLst>
                                          <p:attrName>style.visibility</p:attrName>
                                        </p:attrNameLst>
                                      </p:cBhvr>
                                      <p:to>
                                        <p:strVal val="visible"/>
                                      </p:to>
                                    </p:set>
                                    <p:animEffect transition="in" filter="strips(downRight)">
                                      <p:cBhvr>
                                        <p:cTn id="7" dur="500"/>
                                        <p:tgtEl>
                                          <p:spTgt spid="175111"/>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175112"/>
                                        </p:tgtEl>
                                        <p:attrNameLst>
                                          <p:attrName>style.visibility</p:attrName>
                                        </p:attrNameLst>
                                      </p:cBhvr>
                                      <p:to>
                                        <p:strVal val="visible"/>
                                      </p:to>
                                    </p:set>
                                    <p:anim calcmode="lin" valueType="num">
                                      <p:cBhvr>
                                        <p:cTn id="12" dur="500" fill="hold"/>
                                        <p:tgtEl>
                                          <p:spTgt spid="175112"/>
                                        </p:tgtEl>
                                        <p:attrNameLst>
                                          <p:attrName>ppt_w</p:attrName>
                                        </p:attrNameLst>
                                      </p:cBhvr>
                                      <p:tavLst>
                                        <p:tav tm="0">
                                          <p:val>
                                            <p:fltVal val="0"/>
                                          </p:val>
                                        </p:tav>
                                        <p:tav tm="100000">
                                          <p:val>
                                            <p:strVal val="#ppt_w"/>
                                          </p:val>
                                        </p:tav>
                                      </p:tavLst>
                                    </p:anim>
                                    <p:anim calcmode="lin" valueType="num">
                                      <p:cBhvr>
                                        <p:cTn id="13" dur="500" fill="hold"/>
                                        <p:tgtEl>
                                          <p:spTgt spid="175112"/>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nodeType="clickEffect">
                                  <p:stCondLst>
                                    <p:cond delay="0"/>
                                  </p:stCondLst>
                                  <p:childTnLst>
                                    <p:set>
                                      <p:cBhvr>
                                        <p:cTn id="17" dur="1" fill="hold">
                                          <p:stCondLst>
                                            <p:cond delay="0"/>
                                          </p:stCondLst>
                                        </p:cTn>
                                        <p:tgtEl>
                                          <p:spTgt spid="175113"/>
                                        </p:tgtEl>
                                        <p:attrNameLst>
                                          <p:attrName>style.visibility</p:attrName>
                                        </p:attrNameLst>
                                      </p:cBhvr>
                                      <p:to>
                                        <p:strVal val="visible"/>
                                      </p:to>
                                    </p:set>
                                    <p:anim calcmode="lin" valueType="num">
                                      <p:cBhvr>
                                        <p:cTn id="18" dur="1000" fill="hold"/>
                                        <p:tgtEl>
                                          <p:spTgt spid="175113"/>
                                        </p:tgtEl>
                                        <p:attrNameLst>
                                          <p:attrName>ppt_w</p:attrName>
                                        </p:attrNameLst>
                                      </p:cBhvr>
                                      <p:tavLst>
                                        <p:tav tm="0">
                                          <p:val>
                                            <p:fltVal val="0"/>
                                          </p:val>
                                        </p:tav>
                                        <p:tav tm="100000">
                                          <p:val>
                                            <p:strVal val="#ppt_w"/>
                                          </p:val>
                                        </p:tav>
                                      </p:tavLst>
                                    </p:anim>
                                    <p:anim calcmode="lin" valueType="num">
                                      <p:cBhvr>
                                        <p:cTn id="19" dur="1000" fill="hold"/>
                                        <p:tgtEl>
                                          <p:spTgt spid="1751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2" name="Picture 4" descr="45725_or"/>
          <p:cNvPicPr>
            <a:picLocks noChangeAspect="1" noChangeArrowheads="1"/>
          </p:cNvPicPr>
          <p:nvPr/>
        </p:nvPicPr>
        <p:blipFill>
          <a:blip r:embed="rId2">
            <a:lum bright="70000" contrast="-70000"/>
          </a:blip>
          <a:srcRect/>
          <a:stretch>
            <a:fillRect/>
          </a:stretch>
        </p:blipFill>
        <p:spPr bwMode="auto">
          <a:xfrm>
            <a:off x="0" y="0"/>
            <a:ext cx="9144000" cy="6858000"/>
          </a:xfrm>
          <a:prstGeom prst="rect">
            <a:avLst/>
          </a:prstGeom>
          <a:noFill/>
        </p:spPr>
      </p:pic>
      <p:pic>
        <p:nvPicPr>
          <p:cNvPr id="176133" name="Picture 5" descr="Схема опыта Кулона"/>
          <p:cNvPicPr>
            <a:picLocks noChangeAspect="1" noChangeArrowheads="1"/>
          </p:cNvPicPr>
          <p:nvPr/>
        </p:nvPicPr>
        <p:blipFill>
          <a:blip r:embed="rId3"/>
          <a:srcRect/>
          <a:stretch>
            <a:fillRect/>
          </a:stretch>
        </p:blipFill>
        <p:spPr bwMode="auto">
          <a:xfrm>
            <a:off x="1258888" y="1341438"/>
            <a:ext cx="6553200" cy="5010150"/>
          </a:xfrm>
          <a:prstGeom prst="rect">
            <a:avLst/>
          </a:prstGeom>
          <a:noFill/>
          <a:ln w="9525">
            <a:noFill/>
            <a:miter lim="800000"/>
            <a:headEnd/>
            <a:tailEnd/>
          </a:ln>
        </p:spPr>
      </p:pic>
      <p:sp>
        <p:nvSpPr>
          <p:cNvPr id="176134" name="Text Box 6"/>
          <p:cNvSpPr txBox="1">
            <a:spLocks noChangeArrowheads="1"/>
          </p:cNvSpPr>
          <p:nvPr/>
        </p:nvSpPr>
        <p:spPr bwMode="auto">
          <a:xfrm>
            <a:off x="250825" y="188913"/>
            <a:ext cx="8497888" cy="1187450"/>
          </a:xfrm>
          <a:prstGeom prst="rect">
            <a:avLst/>
          </a:prstGeom>
          <a:noFill/>
          <a:ln w="9525">
            <a:noFill/>
            <a:miter lim="800000"/>
            <a:headEnd/>
            <a:tailEnd/>
          </a:ln>
          <a:effectLst/>
        </p:spPr>
        <p:txBody>
          <a:bodyPr>
            <a:spAutoFit/>
          </a:bodyPr>
          <a:lstStyle/>
          <a:p>
            <a:pPr algn="ctr">
              <a:spcBef>
                <a:spcPct val="50000"/>
              </a:spcBef>
            </a:pPr>
            <a:r>
              <a:rPr lang="ru-RU" sz="2400" b="1">
                <a:solidFill>
                  <a:srgbClr val="A50021"/>
                </a:solidFill>
              </a:rPr>
              <a:t>Крутильные весы, с помощью которых Кулон сформулировал закон взаимодействия неподвижных зарядов</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76133"/>
                                        </p:tgtEl>
                                        <p:attrNameLst>
                                          <p:attrName>style.visibility</p:attrName>
                                        </p:attrNameLst>
                                      </p:cBhvr>
                                      <p:to>
                                        <p:strVal val="visible"/>
                                      </p:to>
                                    </p:set>
                                    <p:animEffect transition="in" filter="diamond(in)">
                                      <p:cBhvr>
                                        <p:cTn id="7" dur="2000"/>
                                        <p:tgtEl>
                                          <p:spTgt spid="176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6" name="Picture 4" descr="45725_or"/>
          <p:cNvPicPr>
            <a:picLocks noChangeAspect="1" noChangeArrowheads="1"/>
          </p:cNvPicPr>
          <p:nvPr/>
        </p:nvPicPr>
        <p:blipFill>
          <a:blip r:embed="rId2">
            <a:lum bright="70000" contrast="-70000"/>
          </a:blip>
          <a:srcRect/>
          <a:stretch>
            <a:fillRect/>
          </a:stretch>
        </p:blipFill>
        <p:spPr bwMode="auto">
          <a:xfrm>
            <a:off x="0" y="0"/>
            <a:ext cx="9144000" cy="6858000"/>
          </a:xfrm>
          <a:prstGeom prst="rect">
            <a:avLst/>
          </a:prstGeom>
          <a:noFill/>
        </p:spPr>
      </p:pic>
      <p:pic>
        <p:nvPicPr>
          <p:cNvPr id="177157" name="Picture 5" descr="Генри Кавендиш"/>
          <p:cNvPicPr>
            <a:picLocks noChangeAspect="1" noChangeArrowheads="1"/>
          </p:cNvPicPr>
          <p:nvPr/>
        </p:nvPicPr>
        <p:blipFill>
          <a:blip r:embed="rId3"/>
          <a:srcRect/>
          <a:stretch>
            <a:fillRect/>
          </a:stretch>
        </p:blipFill>
        <p:spPr bwMode="auto">
          <a:xfrm>
            <a:off x="323850" y="260350"/>
            <a:ext cx="2362200" cy="2952750"/>
          </a:xfrm>
          <a:prstGeom prst="rect">
            <a:avLst/>
          </a:prstGeom>
          <a:noFill/>
        </p:spPr>
      </p:pic>
      <p:pic>
        <p:nvPicPr>
          <p:cNvPr id="177158" name="Picture 6" descr="Джозеф Пристли"/>
          <p:cNvPicPr>
            <a:picLocks noChangeAspect="1" noChangeArrowheads="1"/>
          </p:cNvPicPr>
          <p:nvPr/>
        </p:nvPicPr>
        <p:blipFill>
          <a:blip r:embed="rId4"/>
          <a:srcRect/>
          <a:stretch>
            <a:fillRect/>
          </a:stretch>
        </p:blipFill>
        <p:spPr bwMode="auto">
          <a:xfrm>
            <a:off x="6156325" y="2708275"/>
            <a:ext cx="2346325" cy="3273425"/>
          </a:xfrm>
          <a:prstGeom prst="rect">
            <a:avLst/>
          </a:prstGeom>
          <a:noFill/>
        </p:spPr>
      </p:pic>
      <p:sp>
        <p:nvSpPr>
          <p:cNvPr id="177159" name="Text Box 7"/>
          <p:cNvSpPr txBox="1">
            <a:spLocks noChangeArrowheads="1"/>
          </p:cNvSpPr>
          <p:nvPr/>
        </p:nvSpPr>
        <p:spPr bwMode="auto">
          <a:xfrm>
            <a:off x="2916238" y="333375"/>
            <a:ext cx="5759450" cy="3378200"/>
          </a:xfrm>
          <a:prstGeom prst="rect">
            <a:avLst/>
          </a:prstGeom>
          <a:noFill/>
          <a:ln w="9525">
            <a:noFill/>
            <a:miter lim="800000"/>
            <a:headEnd/>
            <a:tailEnd/>
          </a:ln>
          <a:effectLst/>
        </p:spPr>
        <p:txBody>
          <a:bodyPr>
            <a:spAutoFit/>
          </a:bodyPr>
          <a:lstStyle/>
          <a:p>
            <a:r>
              <a:rPr lang="ru-RU" sz="2400" b="1">
                <a:solidFill>
                  <a:srgbClr val="003300"/>
                </a:solidFill>
              </a:rPr>
              <a:t>К подобной формулировке закона ещё раньше Кулона пришли англичанин Генри Кавендиш и Джозеф Пристли. Но именно Кулон довел закон до логического конца, введя в него зависимость от величины заряда.</a:t>
            </a:r>
          </a:p>
          <a:p>
            <a:endParaRPr lang="ru-RU" sz="2400" b="1">
              <a:solidFill>
                <a:srgbClr val="003300"/>
              </a:solidFill>
            </a:endParaRPr>
          </a:p>
          <a:p>
            <a:pPr>
              <a:lnSpc>
                <a:spcPct val="80000"/>
              </a:lnSpc>
              <a:spcBef>
                <a:spcPct val="20000"/>
              </a:spcBef>
              <a:buClr>
                <a:schemeClr val="hlink"/>
              </a:buClr>
              <a:buSzPct val="80000"/>
              <a:buFont typeface="Arial" charset="0"/>
              <a:buChar char="►"/>
            </a:pPr>
            <a:endParaRPr lang="ru-RU" sz="2400" b="1">
              <a:solidFill>
                <a:srgbClr val="003300"/>
              </a:solidFill>
            </a:endParaRPr>
          </a:p>
        </p:txBody>
      </p:sp>
      <p:sp>
        <p:nvSpPr>
          <p:cNvPr id="177160" name="Text Box 8"/>
          <p:cNvSpPr txBox="1">
            <a:spLocks noChangeArrowheads="1"/>
          </p:cNvSpPr>
          <p:nvPr/>
        </p:nvSpPr>
        <p:spPr bwMode="auto">
          <a:xfrm>
            <a:off x="250825" y="3429000"/>
            <a:ext cx="2376488" cy="396875"/>
          </a:xfrm>
          <a:prstGeom prst="rect">
            <a:avLst/>
          </a:prstGeom>
          <a:noFill/>
          <a:ln w="9525">
            <a:noFill/>
            <a:miter lim="800000"/>
            <a:headEnd/>
            <a:tailEnd/>
          </a:ln>
          <a:effectLst/>
        </p:spPr>
        <p:txBody>
          <a:bodyPr>
            <a:spAutoFit/>
          </a:bodyPr>
          <a:lstStyle/>
          <a:p>
            <a:pPr>
              <a:spcBef>
                <a:spcPct val="50000"/>
              </a:spcBef>
            </a:pPr>
            <a:r>
              <a:rPr lang="ru-RU" sz="2000" b="1">
                <a:solidFill>
                  <a:srgbClr val="A50021"/>
                </a:solidFill>
              </a:rPr>
              <a:t>Генри Кавендиш</a:t>
            </a:r>
          </a:p>
        </p:txBody>
      </p:sp>
      <p:sp>
        <p:nvSpPr>
          <p:cNvPr id="177161" name="Text Box 9"/>
          <p:cNvSpPr txBox="1">
            <a:spLocks noChangeArrowheads="1"/>
          </p:cNvSpPr>
          <p:nvPr/>
        </p:nvSpPr>
        <p:spPr bwMode="auto">
          <a:xfrm>
            <a:off x="6156325" y="6092825"/>
            <a:ext cx="2447925" cy="396875"/>
          </a:xfrm>
          <a:prstGeom prst="rect">
            <a:avLst/>
          </a:prstGeom>
          <a:noFill/>
          <a:ln w="9525">
            <a:noFill/>
            <a:miter lim="800000"/>
            <a:headEnd/>
            <a:tailEnd/>
          </a:ln>
          <a:effectLst/>
        </p:spPr>
        <p:txBody>
          <a:bodyPr>
            <a:spAutoFit/>
          </a:bodyPr>
          <a:lstStyle/>
          <a:p>
            <a:pPr>
              <a:spcBef>
                <a:spcPct val="50000"/>
              </a:spcBef>
            </a:pPr>
            <a:r>
              <a:rPr lang="ru-RU" sz="2000" b="1">
                <a:solidFill>
                  <a:srgbClr val="A50021"/>
                </a:solidFill>
              </a:rPr>
              <a:t>Джозеф Пристли</a:t>
            </a:r>
          </a:p>
        </p:txBody>
      </p:sp>
      <p:pic>
        <p:nvPicPr>
          <p:cNvPr id="177163" name="Picture 11" descr="10-01"/>
          <p:cNvPicPr>
            <a:picLocks noChangeAspect="1" noChangeArrowheads="1"/>
          </p:cNvPicPr>
          <p:nvPr/>
        </p:nvPicPr>
        <p:blipFill>
          <a:blip r:embed="rId5"/>
          <a:srcRect/>
          <a:stretch>
            <a:fillRect/>
          </a:stretch>
        </p:blipFill>
        <p:spPr bwMode="auto">
          <a:xfrm>
            <a:off x="1692275" y="3789363"/>
            <a:ext cx="3527425" cy="269875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4" name="Picture 4" descr="45725_or"/>
          <p:cNvPicPr>
            <a:picLocks noChangeAspect="1" noChangeArrowheads="1"/>
          </p:cNvPicPr>
          <p:nvPr/>
        </p:nvPicPr>
        <p:blipFill>
          <a:blip r:embed="rId2">
            <a:lum bright="70000" contrast="-70000"/>
          </a:blip>
          <a:srcRect/>
          <a:stretch>
            <a:fillRect/>
          </a:stretch>
        </p:blipFill>
        <p:spPr bwMode="auto">
          <a:xfrm>
            <a:off x="0" y="0"/>
            <a:ext cx="9144000" cy="6858000"/>
          </a:xfrm>
          <a:prstGeom prst="rect">
            <a:avLst/>
          </a:prstGeom>
          <a:noFill/>
        </p:spPr>
      </p:pic>
      <p:sp>
        <p:nvSpPr>
          <p:cNvPr id="179205" name="Text Box 5"/>
          <p:cNvSpPr txBox="1">
            <a:spLocks noChangeArrowheads="1"/>
          </p:cNvSpPr>
          <p:nvPr/>
        </p:nvSpPr>
        <p:spPr bwMode="auto">
          <a:xfrm>
            <a:off x="250825" y="333375"/>
            <a:ext cx="5473700" cy="5934075"/>
          </a:xfrm>
          <a:prstGeom prst="rect">
            <a:avLst/>
          </a:prstGeom>
          <a:noFill/>
          <a:ln w="9525">
            <a:noFill/>
            <a:miter lim="800000"/>
            <a:headEnd/>
            <a:tailEnd/>
          </a:ln>
          <a:effectLst/>
        </p:spPr>
        <p:txBody>
          <a:bodyPr>
            <a:spAutoFit/>
          </a:bodyPr>
          <a:lstStyle/>
          <a:p>
            <a:pPr>
              <a:lnSpc>
                <a:spcPct val="80000"/>
              </a:lnSpc>
              <a:spcBef>
                <a:spcPct val="20000"/>
              </a:spcBef>
              <a:buClr>
                <a:schemeClr val="hlink"/>
              </a:buClr>
              <a:buSzPct val="80000"/>
              <a:buFont typeface="Arial" charset="0"/>
              <a:buNone/>
            </a:pPr>
            <a:r>
              <a:rPr lang="ru-RU" sz="2400" b="1">
                <a:solidFill>
                  <a:srgbClr val="003300"/>
                </a:solidFill>
                <a:effectLst>
                  <a:outerShdw blurRad="38100" dist="38100" dir="2700000" algn="tl">
                    <a:srgbClr val="000000"/>
                  </a:outerShdw>
                </a:effectLst>
              </a:rPr>
              <a:t>Первый электроскоп – прибор для обнаружения электрических зарядов был устроен ученым Вольта: прибор состоял из металлического стержня, пропущенного через каучуковую пробку, которая закрывала стеклянную бутылку. Верхний конец металлического стержня оканчивался металлическим шариком, а к низшему концу, находящемуся внутри бутылки, привешивались 2 соломинки.  При соединении прибора с наэлектризованным телом, соломинки, как тела, наэлектризованные одноименно, отталкивались, и таким образом, можно было судить, заряжено данное тело или нет. </a:t>
            </a:r>
            <a:endParaRPr lang="ru-RU" sz="2400" b="1">
              <a:solidFill>
                <a:srgbClr val="003300"/>
              </a:solidFill>
            </a:endParaRPr>
          </a:p>
        </p:txBody>
      </p:sp>
      <p:pic>
        <p:nvPicPr>
          <p:cNvPr id="179206" name="Picture 6" descr="electroscope"/>
          <p:cNvPicPr>
            <a:picLocks noChangeAspect="1" noChangeArrowheads="1"/>
          </p:cNvPicPr>
          <p:nvPr/>
        </p:nvPicPr>
        <p:blipFill>
          <a:blip r:embed="rId3"/>
          <a:srcRect/>
          <a:stretch>
            <a:fillRect/>
          </a:stretch>
        </p:blipFill>
        <p:spPr bwMode="auto">
          <a:xfrm>
            <a:off x="5508625" y="260350"/>
            <a:ext cx="3276600" cy="2921000"/>
          </a:xfrm>
          <a:prstGeom prst="rect">
            <a:avLst/>
          </a:prstGeom>
          <a:noFill/>
        </p:spPr>
      </p:pic>
      <p:sp>
        <p:nvSpPr>
          <p:cNvPr id="179208" name="Text Box 8"/>
          <p:cNvSpPr txBox="1">
            <a:spLocks noChangeArrowheads="1"/>
          </p:cNvSpPr>
          <p:nvPr/>
        </p:nvSpPr>
        <p:spPr bwMode="auto">
          <a:xfrm>
            <a:off x="5795963" y="3429000"/>
            <a:ext cx="3024187" cy="366713"/>
          </a:xfrm>
          <a:prstGeom prst="rect">
            <a:avLst/>
          </a:prstGeom>
          <a:noFill/>
          <a:ln w="9525">
            <a:noFill/>
            <a:miter lim="800000"/>
            <a:headEnd/>
            <a:tailEnd/>
          </a:ln>
          <a:effectLst/>
        </p:spPr>
        <p:txBody>
          <a:bodyPr>
            <a:spAutoFit/>
          </a:bodyPr>
          <a:lstStyle/>
          <a:p>
            <a:pPr>
              <a:spcBef>
                <a:spcPct val="50000"/>
              </a:spcBef>
            </a:pPr>
            <a:endParaRPr lang="ru-RU"/>
          </a:p>
        </p:txBody>
      </p:sp>
      <p:sp>
        <p:nvSpPr>
          <p:cNvPr id="179209" name="Text Box 9"/>
          <p:cNvSpPr txBox="1">
            <a:spLocks noChangeArrowheads="1"/>
          </p:cNvSpPr>
          <p:nvPr/>
        </p:nvSpPr>
        <p:spPr bwMode="auto">
          <a:xfrm>
            <a:off x="5508625" y="3213100"/>
            <a:ext cx="3455988" cy="3606800"/>
          </a:xfrm>
          <a:prstGeom prst="rect">
            <a:avLst/>
          </a:prstGeom>
          <a:noFill/>
          <a:ln w="9525">
            <a:solidFill>
              <a:srgbClr val="A50021"/>
            </a:solidFill>
            <a:miter lim="800000"/>
            <a:headEnd/>
            <a:tailEnd/>
          </a:ln>
          <a:effectLst/>
        </p:spPr>
        <p:txBody>
          <a:bodyPr>
            <a:spAutoFit/>
          </a:bodyPr>
          <a:lstStyle/>
          <a:p>
            <a:pPr algn="ctr">
              <a:lnSpc>
                <a:spcPct val="80000"/>
              </a:lnSpc>
              <a:spcBef>
                <a:spcPct val="20000"/>
              </a:spcBef>
              <a:buClr>
                <a:schemeClr val="hlink"/>
              </a:buClr>
              <a:buSzPct val="80000"/>
              <a:buFont typeface="Arial" charset="0"/>
              <a:buNone/>
            </a:pPr>
            <a:r>
              <a:rPr lang="ru-RU" sz="2400" b="1">
                <a:solidFill>
                  <a:srgbClr val="A50021"/>
                </a:solidFill>
                <a:effectLst>
                  <a:outerShdw blurRad="38100" dist="38100" dir="2700000" algn="tl">
                    <a:srgbClr val="000000"/>
                  </a:outerShdw>
                </a:effectLst>
              </a:rPr>
              <a:t>Позже вместо соломинок стали привешивать листки из тонкой бумаги или же тонкие золотые листочки, вследствие чего появилась возможность обнаруживать слабые заряды на телах.</a:t>
            </a:r>
            <a:endParaRPr lang="ru-RU" sz="2400" b="1">
              <a:solidFill>
                <a:srgbClr val="A5002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80" name="Picture 4" descr="45725_or"/>
          <p:cNvPicPr>
            <a:picLocks noChangeAspect="1" noChangeArrowheads="1"/>
          </p:cNvPicPr>
          <p:nvPr/>
        </p:nvPicPr>
        <p:blipFill>
          <a:blip r:embed="rId2">
            <a:lum bright="70000" contrast="-70000"/>
          </a:blip>
          <a:srcRect/>
          <a:stretch>
            <a:fillRect/>
          </a:stretch>
        </p:blipFill>
        <p:spPr bwMode="auto">
          <a:xfrm>
            <a:off x="0" y="0"/>
            <a:ext cx="9144000" cy="6858000"/>
          </a:xfrm>
          <a:prstGeom prst="rect">
            <a:avLst/>
          </a:prstGeom>
          <a:noFill/>
        </p:spPr>
      </p:pic>
      <p:pic>
        <p:nvPicPr>
          <p:cNvPr id="178181" name="Picture 5" descr="Фарадей"/>
          <p:cNvPicPr>
            <a:picLocks noChangeAspect="1" noChangeArrowheads="1"/>
          </p:cNvPicPr>
          <p:nvPr/>
        </p:nvPicPr>
        <p:blipFill>
          <a:blip r:embed="rId3"/>
          <a:srcRect/>
          <a:stretch>
            <a:fillRect/>
          </a:stretch>
        </p:blipFill>
        <p:spPr bwMode="auto">
          <a:xfrm>
            <a:off x="6156325" y="260350"/>
            <a:ext cx="2719388" cy="3313113"/>
          </a:xfrm>
          <a:prstGeom prst="rect">
            <a:avLst/>
          </a:prstGeom>
          <a:noFill/>
        </p:spPr>
      </p:pic>
      <p:sp>
        <p:nvSpPr>
          <p:cNvPr id="178182" name="Text Box 6"/>
          <p:cNvSpPr txBox="1">
            <a:spLocks noChangeArrowheads="1"/>
          </p:cNvSpPr>
          <p:nvPr/>
        </p:nvSpPr>
        <p:spPr bwMode="auto">
          <a:xfrm>
            <a:off x="250825" y="260350"/>
            <a:ext cx="5761038" cy="3378200"/>
          </a:xfrm>
          <a:prstGeom prst="rect">
            <a:avLst/>
          </a:prstGeom>
          <a:noFill/>
          <a:ln w="9525">
            <a:noFill/>
            <a:miter lim="800000"/>
            <a:headEnd/>
            <a:tailEnd/>
          </a:ln>
          <a:effectLst/>
        </p:spPr>
        <p:txBody>
          <a:bodyPr>
            <a:spAutoFit/>
          </a:bodyPr>
          <a:lstStyle/>
          <a:p>
            <a:pPr>
              <a:spcBef>
                <a:spcPct val="50000"/>
              </a:spcBef>
            </a:pPr>
            <a:r>
              <a:rPr lang="ru-RU" sz="2400" b="1">
                <a:solidFill>
                  <a:srgbClr val="000099"/>
                </a:solidFill>
              </a:rPr>
              <a:t>Знаменитый английский физик Майкл Фарадей объяснил взаимодействие неподвижных зарядов существованием электрического поля – особого вида материи, возникающего вокруг заряженных тел и способного с силой воздействовать на электрические же заряды.</a:t>
            </a:r>
          </a:p>
        </p:txBody>
      </p:sp>
      <p:sp>
        <p:nvSpPr>
          <p:cNvPr id="178183" name="Text Box 7"/>
          <p:cNvSpPr txBox="1">
            <a:spLocks noChangeArrowheads="1"/>
          </p:cNvSpPr>
          <p:nvPr/>
        </p:nvSpPr>
        <p:spPr bwMode="auto">
          <a:xfrm>
            <a:off x="5867400" y="3789363"/>
            <a:ext cx="3276600" cy="1917700"/>
          </a:xfrm>
          <a:prstGeom prst="rect">
            <a:avLst/>
          </a:prstGeom>
          <a:noFill/>
          <a:ln w="9525">
            <a:noFill/>
            <a:miter lim="800000"/>
            <a:headEnd/>
            <a:tailEnd/>
          </a:ln>
          <a:effectLst/>
        </p:spPr>
        <p:txBody>
          <a:bodyPr>
            <a:spAutoFit/>
          </a:bodyPr>
          <a:lstStyle/>
          <a:p>
            <a:pPr algn="ctr">
              <a:spcBef>
                <a:spcPct val="50000"/>
              </a:spcBef>
            </a:pPr>
            <a:r>
              <a:rPr lang="ru-RU" sz="2400" b="1">
                <a:solidFill>
                  <a:srgbClr val="A50021"/>
                </a:solidFill>
              </a:rPr>
              <a:t>Майкл Фарадей, создавший учение об электромагнитном поле</a:t>
            </a:r>
          </a:p>
        </p:txBody>
      </p:sp>
      <p:pic>
        <p:nvPicPr>
          <p:cNvPr id="178185" name="Picture 9" descr="image011"/>
          <p:cNvPicPr>
            <a:picLocks noChangeAspect="1" noChangeArrowheads="1"/>
          </p:cNvPicPr>
          <p:nvPr/>
        </p:nvPicPr>
        <p:blipFill>
          <a:blip r:embed="rId4"/>
          <a:srcRect/>
          <a:stretch>
            <a:fillRect/>
          </a:stretch>
        </p:blipFill>
        <p:spPr bwMode="auto">
          <a:xfrm>
            <a:off x="250825" y="3573463"/>
            <a:ext cx="5545138" cy="3284537"/>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20" name="Picture 4" descr="24b"/>
          <p:cNvPicPr>
            <a:picLocks noChangeAspect="1" noChangeArrowheads="1"/>
          </p:cNvPicPr>
          <p:nvPr/>
        </p:nvPicPr>
        <p:blipFill>
          <a:blip r:embed="rId2"/>
          <a:srcRect/>
          <a:stretch>
            <a:fillRect/>
          </a:stretch>
        </p:blipFill>
        <p:spPr bwMode="auto">
          <a:xfrm>
            <a:off x="684213" y="0"/>
            <a:ext cx="7920037" cy="68580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14290"/>
            <a:ext cx="8686800" cy="838200"/>
          </a:xfrm>
        </p:spPr>
        <p:txBody>
          <a:bodyPr/>
          <a:lstStyle/>
          <a:p>
            <a:pPr eaLnBrk="1" fontAlgn="auto" hangingPunct="1">
              <a:spcAft>
                <a:spcPts val="0"/>
              </a:spcAft>
              <a:defRPr/>
            </a:pPr>
            <a:r>
              <a:rPr lang="ru-RU" sz="3200" dirty="0" smtClean="0"/>
              <a:t>Определение</a:t>
            </a:r>
            <a:endParaRPr lang="ru-RU" sz="3200" dirty="0"/>
          </a:p>
        </p:txBody>
      </p:sp>
      <p:sp>
        <p:nvSpPr>
          <p:cNvPr id="3" name="Содержимое 2"/>
          <p:cNvSpPr>
            <a:spLocks noGrp="1"/>
          </p:cNvSpPr>
          <p:nvPr>
            <p:ph idx="1"/>
          </p:nvPr>
        </p:nvSpPr>
        <p:spPr>
          <a:xfrm>
            <a:off x="0" y="1071563"/>
            <a:ext cx="8786813" cy="2571750"/>
          </a:xfrm>
        </p:spPr>
        <p:txBody>
          <a:bodyPr>
            <a:normAutofit fontScale="85000" lnSpcReduction="10000"/>
          </a:bodyPr>
          <a:lstStyle/>
          <a:p>
            <a:pPr eaLnBrk="1" fontAlgn="auto" hangingPunct="1">
              <a:spcAft>
                <a:spcPts val="0"/>
              </a:spcAft>
              <a:buFont typeface="Wingdings 2"/>
              <a:buChar char=""/>
              <a:defRPr/>
            </a:pPr>
            <a:r>
              <a:rPr lang="ru-RU" dirty="0" smtClean="0"/>
              <a:t>Статическое электричество − совокупность явлений, связанных с возникновением, сохранением и релаксацией (ослаблением) свободного электрического заряда на поверхности и в объеме диэлектрических веществ, материалов, изделий или на изолированных проводниках. </a:t>
            </a:r>
            <a:endParaRPr lang="ru-RU" dirty="0"/>
          </a:p>
        </p:txBody>
      </p:sp>
      <p:pic>
        <p:nvPicPr>
          <p:cNvPr id="11268" name="Picture 2" descr="C:\Documents and Settings\Admin\Мои документы\Downloads\EN_90286235_0233_web.jpg"/>
          <p:cNvPicPr>
            <a:picLocks noChangeAspect="1" noChangeArrowheads="1"/>
          </p:cNvPicPr>
          <p:nvPr/>
        </p:nvPicPr>
        <p:blipFill>
          <a:blip r:embed="rId2"/>
          <a:srcRect/>
          <a:stretch>
            <a:fillRect/>
          </a:stretch>
        </p:blipFill>
        <p:spPr bwMode="auto">
          <a:xfrm>
            <a:off x="500063" y="3500438"/>
            <a:ext cx="4357687" cy="3168650"/>
          </a:xfrm>
          <a:prstGeom prst="rect">
            <a:avLst/>
          </a:prstGeom>
          <a:noFill/>
          <a:ln w="9525">
            <a:noFill/>
            <a:miter lim="800000"/>
            <a:headEnd/>
            <a:tailEnd/>
          </a:ln>
        </p:spPr>
      </p:pic>
      <p:pic>
        <p:nvPicPr>
          <p:cNvPr id="11269" name="Picture 3" descr="C:\Documents and Settings\Admin\Мои документы\Downloads\57770568.jpg"/>
          <p:cNvPicPr>
            <a:picLocks noChangeAspect="1" noChangeArrowheads="1"/>
          </p:cNvPicPr>
          <p:nvPr/>
        </p:nvPicPr>
        <p:blipFill>
          <a:blip r:embed="rId3"/>
          <a:srcRect/>
          <a:stretch>
            <a:fillRect/>
          </a:stretch>
        </p:blipFill>
        <p:spPr bwMode="auto">
          <a:xfrm>
            <a:off x="5214938" y="3500438"/>
            <a:ext cx="3143250" cy="3184525"/>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142852"/>
            <a:ext cx="8686800" cy="838200"/>
          </a:xfrm>
        </p:spPr>
        <p:txBody>
          <a:bodyPr>
            <a:normAutofit fontScale="90000"/>
          </a:bodyPr>
          <a:lstStyle/>
          <a:p>
            <a:pPr eaLnBrk="1" fontAlgn="auto" hangingPunct="1">
              <a:spcAft>
                <a:spcPts val="0"/>
              </a:spcAft>
              <a:defRPr/>
            </a:pPr>
            <a:r>
              <a:rPr lang="ru-RU" dirty="0" smtClean="0"/>
              <a:t> Причины возникновения статического электричества</a:t>
            </a:r>
            <a:endParaRPr lang="ru-RU" dirty="0"/>
          </a:p>
        </p:txBody>
      </p:sp>
      <p:sp>
        <p:nvSpPr>
          <p:cNvPr id="12291" name="Содержимое 2"/>
          <p:cNvSpPr>
            <a:spLocks noGrp="1"/>
          </p:cNvSpPr>
          <p:nvPr>
            <p:ph idx="1"/>
          </p:nvPr>
        </p:nvSpPr>
        <p:spPr>
          <a:xfrm>
            <a:off x="304800" y="1285875"/>
            <a:ext cx="8839200" cy="5786438"/>
          </a:xfrm>
        </p:spPr>
        <p:txBody>
          <a:bodyPr/>
          <a:lstStyle/>
          <a:p>
            <a:pPr eaLnBrk="1" hangingPunct="1"/>
            <a:r>
              <a:rPr lang="ru-RU" smtClean="0"/>
              <a:t>Электростатические заряды возникают на поверхностях некоторых материалов, как жидких, так и твердых, в результате сложного процесса контактной электролизации.</a:t>
            </a:r>
          </a:p>
          <a:p>
            <a:pPr eaLnBrk="1" hangingPunct="1"/>
            <a:endParaRPr lang="ru-RU" smtClean="0"/>
          </a:p>
          <a:p>
            <a:pPr eaLnBrk="1" hangingPunct="1">
              <a:buFont typeface="Wingdings 2" pitchFamily="18" charset="2"/>
              <a:buNone/>
            </a:pPr>
            <a:endParaRPr lang="ru-RU" smtClean="0"/>
          </a:p>
          <a:p>
            <a:pPr eaLnBrk="1" hangingPunct="1">
              <a:buFont typeface="Wingdings 2" pitchFamily="18" charset="2"/>
              <a:buNone/>
            </a:pPr>
            <a:endParaRPr lang="ru-RU" smtClean="0"/>
          </a:p>
        </p:txBody>
      </p:sp>
      <p:pic>
        <p:nvPicPr>
          <p:cNvPr id="12292" name="Picture 2" descr="C:\Documents and Settings\Admin\Мои документы\Downloads\Elektizaciya.JPG"/>
          <p:cNvPicPr>
            <a:picLocks noChangeAspect="1" noChangeArrowheads="1"/>
          </p:cNvPicPr>
          <p:nvPr/>
        </p:nvPicPr>
        <p:blipFill>
          <a:blip r:embed="rId2"/>
          <a:srcRect/>
          <a:stretch>
            <a:fillRect/>
          </a:stretch>
        </p:blipFill>
        <p:spPr bwMode="auto">
          <a:xfrm>
            <a:off x="214313" y="4071938"/>
            <a:ext cx="8742362" cy="1785937"/>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142852"/>
            <a:ext cx="8686800" cy="838200"/>
          </a:xfrm>
        </p:spPr>
        <p:txBody>
          <a:bodyPr>
            <a:normAutofit fontScale="90000"/>
          </a:bodyPr>
          <a:lstStyle/>
          <a:p>
            <a:pPr eaLnBrk="1" fontAlgn="auto" hangingPunct="1">
              <a:spcAft>
                <a:spcPts val="0"/>
              </a:spcAft>
              <a:defRPr/>
            </a:pPr>
            <a:r>
              <a:rPr lang="ru-RU" dirty="0" smtClean="0"/>
              <a:t> Причины возникновения статического электричества</a:t>
            </a:r>
            <a:endParaRPr lang="ru-RU" dirty="0"/>
          </a:p>
        </p:txBody>
      </p:sp>
      <p:sp>
        <p:nvSpPr>
          <p:cNvPr id="3" name="Содержимое 2"/>
          <p:cNvSpPr>
            <a:spLocks noGrp="1"/>
          </p:cNvSpPr>
          <p:nvPr>
            <p:ph idx="1"/>
          </p:nvPr>
        </p:nvSpPr>
        <p:spPr>
          <a:xfrm>
            <a:off x="285750" y="1214438"/>
            <a:ext cx="8696325" cy="2803525"/>
          </a:xfrm>
        </p:spPr>
        <p:txBody>
          <a:bodyPr>
            <a:normAutofit fontScale="85000" lnSpcReduction="10000"/>
          </a:bodyPr>
          <a:lstStyle/>
          <a:p>
            <a:pPr eaLnBrk="1" fontAlgn="auto" hangingPunct="1">
              <a:spcAft>
                <a:spcPts val="0"/>
              </a:spcAft>
              <a:buFont typeface="Wingdings 2"/>
              <a:buChar char=""/>
              <a:defRPr/>
            </a:pPr>
            <a:r>
              <a:rPr lang="ru-RU" dirty="0" smtClean="0"/>
              <a:t>Интенсивность образования электрических зарядов определяется различием электрических свойств материалов в материалах электрических свойств, а также силой и скоростью трения. Чем больше сила и скорость трения и больше различие электрических свойств, тем интенсивнее происходит образование электрических зарядов.</a:t>
            </a:r>
          </a:p>
          <a:p>
            <a:pPr eaLnBrk="1" fontAlgn="auto" hangingPunct="1">
              <a:spcAft>
                <a:spcPts val="0"/>
              </a:spcAft>
              <a:buFont typeface="Wingdings 2"/>
              <a:buChar char=""/>
              <a:defRPr/>
            </a:pPr>
            <a:endParaRPr lang="ru-RU" dirty="0"/>
          </a:p>
        </p:txBody>
      </p:sp>
      <p:pic>
        <p:nvPicPr>
          <p:cNvPr id="13316" name="Picture 2" descr="C:\Documents and Settings\Admin\Мои документы\Downloads\staticheskoe_elektrichestvo_i_elektrizaciya_1.jpg"/>
          <p:cNvPicPr>
            <a:picLocks noChangeAspect="1" noChangeArrowheads="1"/>
          </p:cNvPicPr>
          <p:nvPr/>
        </p:nvPicPr>
        <p:blipFill>
          <a:blip r:embed="rId2"/>
          <a:srcRect/>
          <a:stretch>
            <a:fillRect/>
          </a:stretch>
        </p:blipFill>
        <p:spPr bwMode="auto">
          <a:xfrm>
            <a:off x="2643188" y="3857625"/>
            <a:ext cx="3714750" cy="287655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142852"/>
            <a:ext cx="8686800" cy="838200"/>
          </a:xfrm>
        </p:spPr>
        <p:txBody>
          <a:bodyPr/>
          <a:lstStyle/>
          <a:p>
            <a:pPr eaLnBrk="1" fontAlgn="auto" hangingPunct="1">
              <a:spcAft>
                <a:spcPts val="0"/>
              </a:spcAft>
              <a:defRPr/>
            </a:pPr>
            <a:r>
              <a:rPr lang="ru-RU" dirty="0" smtClean="0"/>
              <a:t>Трибоэлектрическая шкала</a:t>
            </a:r>
            <a:endParaRPr lang="ru-RU" dirty="0"/>
          </a:p>
        </p:txBody>
      </p:sp>
      <p:sp>
        <p:nvSpPr>
          <p:cNvPr id="14339" name="Содержимое 2"/>
          <p:cNvSpPr>
            <a:spLocks noGrp="1"/>
          </p:cNvSpPr>
          <p:nvPr>
            <p:ph idx="1"/>
          </p:nvPr>
        </p:nvSpPr>
        <p:spPr>
          <a:xfrm>
            <a:off x="304800" y="1554163"/>
            <a:ext cx="4338638" cy="4525962"/>
          </a:xfrm>
        </p:spPr>
        <p:txBody>
          <a:bodyPr/>
          <a:lstStyle/>
          <a:p>
            <a:pPr eaLnBrk="1" hangingPunct="1"/>
            <a:r>
              <a:rPr lang="ru-RU" smtClean="0"/>
              <a:t>При трении двух материалов тот из них, что расположен в ряду выше, </a:t>
            </a:r>
            <a:br>
              <a:rPr lang="ru-RU" smtClean="0"/>
            </a:br>
            <a:r>
              <a:rPr lang="ru-RU" smtClean="0"/>
              <a:t>заряжается положительно и тем сильнее, чем более разнесены материалы по шкале.</a:t>
            </a:r>
          </a:p>
          <a:p>
            <a:pPr eaLnBrk="1" hangingPunct="1"/>
            <a:endParaRPr lang="ru-RU" smtClean="0"/>
          </a:p>
        </p:txBody>
      </p:sp>
      <p:pic>
        <p:nvPicPr>
          <p:cNvPr id="14340" name="Picture 2" descr="C:\Documents and Settings\Admin\Мои документы\Downloads\STATIC01.GIF"/>
          <p:cNvPicPr>
            <a:picLocks noChangeAspect="1" noChangeArrowheads="1"/>
          </p:cNvPicPr>
          <p:nvPr/>
        </p:nvPicPr>
        <p:blipFill>
          <a:blip r:embed="rId2"/>
          <a:srcRect/>
          <a:stretch>
            <a:fillRect/>
          </a:stretch>
        </p:blipFill>
        <p:spPr bwMode="auto">
          <a:xfrm>
            <a:off x="4643438" y="1143000"/>
            <a:ext cx="3871912" cy="5286375"/>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Содержимое 2"/>
          <p:cNvSpPr>
            <a:spLocks noGrp="1"/>
          </p:cNvSpPr>
          <p:nvPr>
            <p:ph idx="1"/>
          </p:nvPr>
        </p:nvSpPr>
        <p:spPr>
          <a:xfrm>
            <a:off x="142875" y="142875"/>
            <a:ext cx="9001125" cy="1928813"/>
          </a:xfrm>
        </p:spPr>
        <p:txBody>
          <a:bodyPr/>
          <a:lstStyle/>
          <a:p>
            <a:pPr eaLnBrk="1" hangingPunct="1"/>
            <a:r>
              <a:rPr lang="ru-RU" sz="2800" smtClean="0"/>
              <a:t>Максимальные значения электрических напряжений, до которых может быть заряжено тело человека при контакте с различными материалами.</a:t>
            </a:r>
          </a:p>
        </p:txBody>
      </p:sp>
      <p:pic>
        <p:nvPicPr>
          <p:cNvPr id="15363" name="Picture 2" descr="C:\Documents and Settings\Admin\Мои документы\Downloads\STATIC02.GIF"/>
          <p:cNvPicPr>
            <a:picLocks noChangeAspect="1" noChangeArrowheads="1"/>
          </p:cNvPicPr>
          <p:nvPr/>
        </p:nvPicPr>
        <p:blipFill>
          <a:blip r:embed="rId2"/>
          <a:srcRect/>
          <a:stretch>
            <a:fillRect/>
          </a:stretch>
        </p:blipFill>
        <p:spPr bwMode="auto">
          <a:xfrm>
            <a:off x="1692275" y="1700213"/>
            <a:ext cx="5286375" cy="4625975"/>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85728"/>
            <a:ext cx="8576984" cy="838200"/>
          </a:xfrm>
        </p:spPr>
        <p:txBody>
          <a:bodyPr/>
          <a:lstStyle/>
          <a:p>
            <a:pPr eaLnBrk="1" fontAlgn="auto" hangingPunct="1">
              <a:spcAft>
                <a:spcPts val="0"/>
              </a:spcAft>
              <a:defRPr/>
            </a:pPr>
            <a:r>
              <a:rPr lang="ru-RU" sz="3200" dirty="0" smtClean="0"/>
              <a:t>Электризация тел</a:t>
            </a:r>
            <a:endParaRPr lang="ru-RU" sz="3200" dirty="0"/>
          </a:p>
        </p:txBody>
      </p:sp>
      <p:sp>
        <p:nvSpPr>
          <p:cNvPr id="16387" name="Содержимое 2"/>
          <p:cNvSpPr>
            <a:spLocks noGrp="1"/>
          </p:cNvSpPr>
          <p:nvPr>
            <p:ph idx="1"/>
          </p:nvPr>
        </p:nvSpPr>
        <p:spPr/>
        <p:txBody>
          <a:bodyPr/>
          <a:lstStyle/>
          <a:p>
            <a:pPr eaLnBrk="1" hangingPunct="1"/>
            <a:endParaRPr lang="ru-RU" smtClean="0"/>
          </a:p>
        </p:txBody>
      </p:sp>
      <p:pic>
        <p:nvPicPr>
          <p:cNvPr id="16388" name="Picture 2" descr="C:\Documents and Settings\Admin\Мои документы\Downloads\STATAB01.JPG"/>
          <p:cNvPicPr>
            <a:picLocks noChangeAspect="1" noChangeArrowheads="1"/>
          </p:cNvPicPr>
          <p:nvPr/>
        </p:nvPicPr>
        <p:blipFill>
          <a:blip r:embed="rId2"/>
          <a:srcRect/>
          <a:stretch>
            <a:fillRect/>
          </a:stretch>
        </p:blipFill>
        <p:spPr bwMode="auto">
          <a:xfrm>
            <a:off x="214313" y="1571625"/>
            <a:ext cx="8724900" cy="4214813"/>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142852"/>
            <a:ext cx="8686800" cy="838200"/>
          </a:xfrm>
        </p:spPr>
        <p:txBody>
          <a:bodyPr>
            <a:normAutofit fontScale="90000"/>
          </a:bodyPr>
          <a:lstStyle/>
          <a:p>
            <a:pPr eaLnBrk="1" fontAlgn="auto" hangingPunct="1">
              <a:spcAft>
                <a:spcPts val="0"/>
              </a:spcAft>
              <a:defRPr/>
            </a:pPr>
            <a:r>
              <a:rPr lang="ru-RU" dirty="0" smtClean="0"/>
              <a:t> Причины возникновения статического   электричества</a:t>
            </a:r>
            <a:endParaRPr lang="ru-RU" dirty="0"/>
          </a:p>
        </p:txBody>
      </p:sp>
      <p:sp>
        <p:nvSpPr>
          <p:cNvPr id="3" name="Содержимое 2"/>
          <p:cNvSpPr>
            <a:spLocks noGrp="1"/>
          </p:cNvSpPr>
          <p:nvPr>
            <p:ph idx="1"/>
          </p:nvPr>
        </p:nvSpPr>
        <p:spPr>
          <a:xfrm>
            <a:off x="142875" y="1143000"/>
            <a:ext cx="8643938" cy="1428750"/>
          </a:xfrm>
        </p:spPr>
        <p:txBody>
          <a:bodyPr>
            <a:normAutofit fontScale="77500" lnSpcReduction="20000"/>
          </a:bodyPr>
          <a:lstStyle/>
          <a:p>
            <a:pPr eaLnBrk="1" fontAlgn="auto" hangingPunct="1">
              <a:spcAft>
                <a:spcPts val="0"/>
              </a:spcAft>
              <a:buFont typeface="Wingdings 2"/>
              <a:buChar char=""/>
              <a:defRPr/>
            </a:pPr>
            <a:r>
              <a:rPr lang="ru-RU" dirty="0" smtClean="0"/>
              <a:t>Кроме трения, причиной образования статических зарядов является электрическая индукция, в результате которой изолированные от земли тела во внешнем электрическом поле приобретают электрический заряд. </a:t>
            </a:r>
            <a:endParaRPr lang="ru-RU" dirty="0"/>
          </a:p>
        </p:txBody>
      </p:sp>
      <p:pic>
        <p:nvPicPr>
          <p:cNvPr id="17412" name="Picture 3" descr="C:\Documents and Settings\Admin\Мои документы\Downloads\staticheskoe_elektrichestvo_i_elektrizaciya_3.jpg"/>
          <p:cNvPicPr>
            <a:picLocks noChangeAspect="1" noChangeArrowheads="1"/>
          </p:cNvPicPr>
          <p:nvPr/>
        </p:nvPicPr>
        <p:blipFill>
          <a:blip r:embed="rId2"/>
          <a:srcRect/>
          <a:stretch>
            <a:fillRect/>
          </a:stretch>
        </p:blipFill>
        <p:spPr bwMode="auto">
          <a:xfrm>
            <a:off x="1500189" y="2667337"/>
            <a:ext cx="5357828" cy="4085888"/>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85728"/>
            <a:ext cx="8686800" cy="838200"/>
          </a:xfrm>
        </p:spPr>
        <p:txBody>
          <a:bodyPr>
            <a:normAutofit fontScale="90000"/>
          </a:bodyPr>
          <a:lstStyle/>
          <a:p>
            <a:pPr eaLnBrk="1" fontAlgn="auto" hangingPunct="1">
              <a:spcAft>
                <a:spcPts val="0"/>
              </a:spcAft>
              <a:defRPr/>
            </a:pPr>
            <a:r>
              <a:rPr lang="ru-RU" dirty="0" smtClean="0"/>
              <a:t>Опасность Статического электричества</a:t>
            </a:r>
            <a:endParaRPr lang="ru-RU" dirty="0"/>
          </a:p>
        </p:txBody>
      </p:sp>
      <p:sp>
        <p:nvSpPr>
          <p:cNvPr id="3" name="Содержимое 2"/>
          <p:cNvSpPr>
            <a:spLocks noGrp="1"/>
          </p:cNvSpPr>
          <p:nvPr>
            <p:ph idx="1"/>
          </p:nvPr>
        </p:nvSpPr>
        <p:spPr>
          <a:xfrm>
            <a:off x="214313" y="1285875"/>
            <a:ext cx="9072562" cy="3071813"/>
          </a:xfrm>
        </p:spPr>
        <p:txBody>
          <a:bodyPr>
            <a:normAutofit fontScale="85000" lnSpcReduction="10000"/>
          </a:bodyPr>
          <a:lstStyle/>
          <a:p>
            <a:pPr eaLnBrk="1" fontAlgn="auto" hangingPunct="1">
              <a:spcAft>
                <a:spcPts val="0"/>
              </a:spcAft>
              <a:buFont typeface="Wingdings 2"/>
              <a:buChar char=""/>
              <a:defRPr/>
            </a:pPr>
            <a:r>
              <a:rPr lang="ru-RU" dirty="0" smtClean="0"/>
              <a:t>При прикосновении человека к предмету, несущему электрический заряд, происходит разряд последнего через тело человека. Величины возникающих при разрядке токов небольшие и они очень кратковременны. Поэтому </a:t>
            </a:r>
            <a:r>
              <a:rPr lang="ru-RU" dirty="0" err="1" smtClean="0"/>
              <a:t>электротравм</a:t>
            </a:r>
            <a:r>
              <a:rPr lang="ru-RU" dirty="0" smtClean="0"/>
              <a:t> не возникает. Однако разряд, как правило, вызывает рефлекторное движение человека, что в ряде случаев может привести к резкому движению, падению человека с высоты.</a:t>
            </a:r>
            <a:endParaRPr lang="ru-RU" dirty="0"/>
          </a:p>
        </p:txBody>
      </p:sp>
      <p:pic>
        <p:nvPicPr>
          <p:cNvPr id="18436" name="Picture 2" descr="C:\Documents and Settings\Admin\Мои документы\Downloads\tarkett07.jpg"/>
          <p:cNvPicPr>
            <a:picLocks noChangeAspect="1" noChangeArrowheads="1"/>
          </p:cNvPicPr>
          <p:nvPr/>
        </p:nvPicPr>
        <p:blipFill>
          <a:blip r:embed="rId2"/>
          <a:srcRect/>
          <a:stretch>
            <a:fillRect/>
          </a:stretch>
        </p:blipFill>
        <p:spPr bwMode="auto">
          <a:xfrm>
            <a:off x="857250" y="4572000"/>
            <a:ext cx="2571750" cy="1987550"/>
          </a:xfrm>
          <a:prstGeom prst="rect">
            <a:avLst/>
          </a:prstGeom>
          <a:noFill/>
          <a:ln w="9525">
            <a:noFill/>
            <a:miter lim="800000"/>
            <a:headEnd/>
            <a:tailEnd/>
          </a:ln>
        </p:spPr>
      </p:pic>
      <p:pic>
        <p:nvPicPr>
          <p:cNvPr id="18437" name="Picture 3" descr="C:\Documents and Settings\Admin\Мои документы\Downloads\tarkett08.jpg"/>
          <p:cNvPicPr>
            <a:picLocks noChangeAspect="1" noChangeArrowheads="1"/>
          </p:cNvPicPr>
          <p:nvPr/>
        </p:nvPicPr>
        <p:blipFill>
          <a:blip r:embed="rId3"/>
          <a:srcRect/>
          <a:stretch>
            <a:fillRect/>
          </a:stretch>
        </p:blipFill>
        <p:spPr bwMode="auto">
          <a:xfrm>
            <a:off x="3429000" y="4572000"/>
            <a:ext cx="5143500" cy="1984375"/>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142852"/>
            <a:ext cx="8858280" cy="981076"/>
          </a:xfrm>
        </p:spPr>
        <p:txBody>
          <a:bodyPr/>
          <a:lstStyle/>
          <a:p>
            <a:pPr eaLnBrk="1" fontAlgn="auto" hangingPunct="1">
              <a:spcAft>
                <a:spcPts val="0"/>
              </a:spcAft>
              <a:defRPr/>
            </a:pPr>
            <a:r>
              <a:rPr lang="ru-RU" sz="2800" dirty="0" smtClean="0"/>
              <a:t>опасность для приборов и Электронных схем</a:t>
            </a:r>
            <a:endParaRPr lang="ru-RU" sz="2800" dirty="0"/>
          </a:p>
        </p:txBody>
      </p:sp>
      <p:sp>
        <p:nvSpPr>
          <p:cNvPr id="3" name="Содержимое 2"/>
          <p:cNvSpPr>
            <a:spLocks noGrp="1"/>
          </p:cNvSpPr>
          <p:nvPr>
            <p:ph idx="1"/>
          </p:nvPr>
        </p:nvSpPr>
        <p:spPr>
          <a:xfrm>
            <a:off x="214313" y="1214438"/>
            <a:ext cx="8715375" cy="2786062"/>
          </a:xfrm>
        </p:spPr>
        <p:txBody>
          <a:bodyPr>
            <a:normAutofit fontScale="85000" lnSpcReduction="20000"/>
          </a:bodyPr>
          <a:lstStyle/>
          <a:p>
            <a:pPr eaLnBrk="1" fontAlgn="auto" hangingPunct="1">
              <a:spcAft>
                <a:spcPts val="0"/>
              </a:spcAft>
              <a:buFont typeface="Wingdings 2"/>
              <a:buChar char=""/>
              <a:defRPr/>
            </a:pPr>
            <a:r>
              <a:rPr lang="ru-RU" dirty="0" smtClean="0"/>
              <a:t>Значительные по величине заряды могут возникать непосредственно на поверхности прибора. Наличие и накопление заряда на любом изделии, как правило, не ведет к его повреждению или изменению характеристик до тех пор, пока через это изделие не произойдет электростатический разряд, возникающий при соединении тел с различными электростатическими потенциалами.</a:t>
            </a:r>
            <a:endParaRPr lang="ru-RU" dirty="0"/>
          </a:p>
        </p:txBody>
      </p:sp>
      <p:pic>
        <p:nvPicPr>
          <p:cNvPr id="19460" name="Picture 2" descr="C:\Documents and Settings\Admin\Мои документы\Downloads\790_large.jpg"/>
          <p:cNvPicPr>
            <a:picLocks noChangeAspect="1" noChangeArrowheads="1"/>
          </p:cNvPicPr>
          <p:nvPr/>
        </p:nvPicPr>
        <p:blipFill>
          <a:blip r:embed="rId2"/>
          <a:srcRect/>
          <a:stretch>
            <a:fillRect/>
          </a:stretch>
        </p:blipFill>
        <p:spPr bwMode="auto">
          <a:xfrm>
            <a:off x="2571751" y="4054034"/>
            <a:ext cx="3571886" cy="2678553"/>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142852"/>
            <a:ext cx="8839200" cy="900098"/>
          </a:xfrm>
        </p:spPr>
        <p:txBody>
          <a:bodyPr>
            <a:noAutofit/>
          </a:bodyPr>
          <a:lstStyle/>
          <a:p>
            <a:pPr eaLnBrk="1" fontAlgn="auto" hangingPunct="1">
              <a:spcAft>
                <a:spcPts val="0"/>
              </a:spcAft>
              <a:defRPr/>
            </a:pPr>
            <a:r>
              <a:rPr lang="ru-RU" sz="2400" dirty="0" smtClean="0"/>
              <a:t>Примеры воздействия электростатического разряда на ИС и формы импульсов тока разряда, протекающих через устройство</a:t>
            </a:r>
            <a:endParaRPr lang="ru-RU" sz="2400" dirty="0"/>
          </a:p>
        </p:txBody>
      </p:sp>
      <p:sp>
        <p:nvSpPr>
          <p:cNvPr id="3" name="Содержимое 2"/>
          <p:cNvSpPr>
            <a:spLocks noGrp="1"/>
          </p:cNvSpPr>
          <p:nvPr>
            <p:ph idx="1"/>
          </p:nvPr>
        </p:nvSpPr>
        <p:spPr>
          <a:xfrm>
            <a:off x="142875" y="5072063"/>
            <a:ext cx="8696325" cy="1785937"/>
          </a:xfrm>
        </p:spPr>
        <p:txBody>
          <a:bodyPr>
            <a:normAutofit fontScale="70000" lnSpcReduction="20000"/>
          </a:bodyPr>
          <a:lstStyle/>
          <a:p>
            <a:pPr eaLnBrk="1" fontAlgn="auto" hangingPunct="1">
              <a:spcAft>
                <a:spcPts val="0"/>
              </a:spcAft>
              <a:buFont typeface="Wingdings 2"/>
              <a:buChar char=""/>
              <a:defRPr/>
            </a:pPr>
            <a:r>
              <a:rPr lang="ru-RU" dirty="0" smtClean="0"/>
              <a:t>Непосредственно перед разрядом и в течение первых десятков наносекунд разряда устройство попадает под наведенное высокое напряжение, т.е. на изделие действует и потенциал электрического заряда, и ток разряда. В итоге у полупроводниковых приборов и ИС могут иметь место два типа повреждений</a:t>
            </a:r>
            <a:endParaRPr lang="ru-RU" dirty="0"/>
          </a:p>
        </p:txBody>
      </p:sp>
      <p:pic>
        <p:nvPicPr>
          <p:cNvPr id="20484" name="Picture 2" descr="C:\Documents and Settings\Admin\Мои документы\Downloads\STATIC03.GIF"/>
          <p:cNvPicPr>
            <a:picLocks noChangeAspect="1" noChangeArrowheads="1"/>
          </p:cNvPicPr>
          <p:nvPr/>
        </p:nvPicPr>
        <p:blipFill>
          <a:blip r:embed="rId2"/>
          <a:srcRect/>
          <a:stretch>
            <a:fillRect/>
          </a:stretch>
        </p:blipFill>
        <p:spPr bwMode="auto">
          <a:xfrm>
            <a:off x="1285875" y="1285875"/>
            <a:ext cx="6500813" cy="371475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14290"/>
            <a:ext cx="8360960" cy="838200"/>
          </a:xfrm>
        </p:spPr>
        <p:txBody>
          <a:bodyPr/>
          <a:lstStyle/>
          <a:p>
            <a:pPr eaLnBrk="1" fontAlgn="auto" hangingPunct="1">
              <a:spcAft>
                <a:spcPts val="0"/>
              </a:spcAft>
              <a:defRPr/>
            </a:pPr>
            <a:r>
              <a:rPr lang="ru-RU" sz="3200" dirty="0" smtClean="0"/>
              <a:t>ТИПЫ повреждений</a:t>
            </a:r>
            <a:endParaRPr lang="ru-RU" sz="3200" dirty="0"/>
          </a:p>
        </p:txBody>
      </p:sp>
      <p:sp>
        <p:nvSpPr>
          <p:cNvPr id="21507" name="Содержимое 2"/>
          <p:cNvSpPr>
            <a:spLocks noGrp="1"/>
          </p:cNvSpPr>
          <p:nvPr>
            <p:ph idx="1"/>
          </p:nvPr>
        </p:nvSpPr>
        <p:spPr>
          <a:xfrm>
            <a:off x="142875" y="1285875"/>
            <a:ext cx="8786813" cy="928688"/>
          </a:xfrm>
        </p:spPr>
        <p:txBody>
          <a:bodyPr/>
          <a:lstStyle/>
          <a:p>
            <a:pPr eaLnBrk="1" hangingPunct="1"/>
            <a:r>
              <a:rPr lang="ru-RU" sz="1800" smtClean="0"/>
              <a:t>катастрофические, которые обнаруживаются наиболее легко, потому что поврежденные изделия не выполняют своих функций</a:t>
            </a:r>
          </a:p>
        </p:txBody>
      </p:sp>
      <p:pic>
        <p:nvPicPr>
          <p:cNvPr id="21508" name="Picture 2" descr="N:\статическое электричество\VIVOS VOCO  М.И.Горлов,  Статическое электричество и полупроводниковая электроника _files\STATIC05.JPG"/>
          <p:cNvPicPr>
            <a:picLocks noChangeAspect="1" noChangeArrowheads="1"/>
          </p:cNvPicPr>
          <p:nvPr/>
        </p:nvPicPr>
        <p:blipFill>
          <a:blip r:embed="rId2"/>
          <a:srcRect/>
          <a:stretch>
            <a:fillRect/>
          </a:stretch>
        </p:blipFill>
        <p:spPr bwMode="auto">
          <a:xfrm>
            <a:off x="4000500" y="2214563"/>
            <a:ext cx="4714875" cy="3163887"/>
          </a:xfrm>
          <a:prstGeom prst="rect">
            <a:avLst/>
          </a:prstGeom>
          <a:noFill/>
          <a:ln w="9525">
            <a:noFill/>
            <a:miter lim="800000"/>
            <a:headEnd/>
            <a:tailEnd/>
          </a:ln>
        </p:spPr>
      </p:pic>
      <p:sp>
        <p:nvSpPr>
          <p:cNvPr id="21509" name="Содержимое 2"/>
          <p:cNvSpPr txBox="1">
            <a:spLocks/>
          </p:cNvSpPr>
          <p:nvPr/>
        </p:nvSpPr>
        <p:spPr bwMode="auto">
          <a:xfrm>
            <a:off x="142875" y="2000250"/>
            <a:ext cx="3643313" cy="4643438"/>
          </a:xfrm>
          <a:prstGeom prst="rect">
            <a:avLst/>
          </a:prstGeom>
          <a:noFill/>
          <a:ln w="9525">
            <a:noFill/>
            <a:miter lim="800000"/>
            <a:headEnd/>
            <a:tailEnd/>
          </a:ln>
        </p:spPr>
        <p:txBody>
          <a:bodyPr/>
          <a:lstStyle/>
          <a:p>
            <a:pPr marL="342900" indent="-342900">
              <a:spcBef>
                <a:spcPct val="20000"/>
              </a:spcBef>
              <a:buClr>
                <a:schemeClr val="accent1"/>
              </a:buClr>
              <a:buSzPct val="70000"/>
              <a:buFont typeface="Wingdings 2" pitchFamily="18" charset="2"/>
              <a:buChar char=""/>
            </a:pPr>
            <a:r>
              <a:rPr lang="ru-RU">
                <a:latin typeface="Franklin Gothic Book" pitchFamily="34" charset="0"/>
              </a:rPr>
              <a:t>скрытые, которые затрагивают только один из параметров - усиление, утечку и т.д. - или вызывают некоторые изменения начальных характеристик, иногда не выходящие за рамки допустимых отклонений. Эти повреждения обнаружить труднее, так как зачастую они проявляются лишь в результате повторяющихся разрядов или уже в процессе эксплуатации. </a:t>
            </a:r>
            <a:endParaRPr lang="ru-RU">
              <a:solidFill>
                <a:schemeClr val="tx2"/>
              </a:solidFill>
              <a:latin typeface="Franklin Gothic Book" pitchFamily="34" charset="0"/>
            </a:endParaRPr>
          </a:p>
        </p:txBody>
      </p:sp>
      <p:sp>
        <p:nvSpPr>
          <p:cNvPr id="21510" name="Содержимое 2"/>
          <p:cNvSpPr txBox="1">
            <a:spLocks/>
          </p:cNvSpPr>
          <p:nvPr/>
        </p:nvSpPr>
        <p:spPr bwMode="auto">
          <a:xfrm>
            <a:off x="4714875" y="5500688"/>
            <a:ext cx="3857625" cy="785812"/>
          </a:xfrm>
          <a:prstGeom prst="rect">
            <a:avLst/>
          </a:prstGeom>
          <a:noFill/>
          <a:ln w="9525">
            <a:noFill/>
            <a:miter lim="800000"/>
            <a:headEnd/>
            <a:tailEnd/>
          </a:ln>
        </p:spPr>
        <p:txBody>
          <a:bodyPr/>
          <a:lstStyle/>
          <a:p>
            <a:pPr marL="342900" indent="-342900">
              <a:spcBef>
                <a:spcPct val="20000"/>
              </a:spcBef>
              <a:buClr>
                <a:schemeClr val="accent1"/>
              </a:buClr>
              <a:buSzPct val="70000"/>
            </a:pPr>
            <a:r>
              <a:rPr lang="ru-RU">
                <a:solidFill>
                  <a:schemeClr val="tx2"/>
                </a:solidFill>
                <a:latin typeface="Franklin Gothic Book" pitchFamily="34" charset="0"/>
              </a:rPr>
              <a:t>Рисунок - пробой транзистора</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14290"/>
            <a:ext cx="8686800" cy="838200"/>
          </a:xfrm>
        </p:spPr>
        <p:txBody>
          <a:bodyPr>
            <a:normAutofit fontScale="90000"/>
          </a:bodyPr>
          <a:lstStyle/>
          <a:p>
            <a:pPr eaLnBrk="1" fontAlgn="auto" hangingPunct="1">
              <a:spcAft>
                <a:spcPts val="0"/>
              </a:spcAft>
              <a:defRPr/>
            </a:pPr>
            <a:r>
              <a:rPr lang="ru-RU" dirty="0" smtClean="0"/>
              <a:t>Опасность Статического электричества</a:t>
            </a:r>
            <a:endParaRPr lang="ru-RU" dirty="0"/>
          </a:p>
        </p:txBody>
      </p:sp>
      <p:sp>
        <p:nvSpPr>
          <p:cNvPr id="3" name="Содержимое 2"/>
          <p:cNvSpPr>
            <a:spLocks noGrp="1"/>
          </p:cNvSpPr>
          <p:nvPr>
            <p:ph idx="1"/>
          </p:nvPr>
        </p:nvSpPr>
        <p:spPr>
          <a:xfrm>
            <a:off x="214313" y="1214438"/>
            <a:ext cx="8715375" cy="3357562"/>
          </a:xfrm>
        </p:spPr>
        <p:txBody>
          <a:bodyPr>
            <a:normAutofit fontScale="92500" lnSpcReduction="20000"/>
          </a:bodyPr>
          <a:lstStyle/>
          <a:p>
            <a:pPr eaLnBrk="1" fontAlgn="auto" hangingPunct="1">
              <a:spcAft>
                <a:spcPts val="0"/>
              </a:spcAft>
              <a:buFont typeface="Wingdings 2"/>
              <a:buChar char=""/>
              <a:defRPr/>
            </a:pPr>
            <a:r>
              <a:rPr lang="ru-RU" dirty="0" smtClean="0"/>
              <a:t>Кроме того, при образовании заряда с большим электрическим потенциалом вокруг них создается электрическое поле повышенной напряженности, которое вредно для человека. При длительном пребывании человека в таком поле наблюдаются функциональные изменения в центральной нервной, </a:t>
            </a:r>
            <a:r>
              <a:rPr lang="ru-RU" dirty="0" err="1" smtClean="0"/>
              <a:t>сердечно-сосудистой</a:t>
            </a:r>
            <a:r>
              <a:rPr lang="ru-RU" dirty="0" smtClean="0"/>
              <a:t> и других системах.</a:t>
            </a:r>
            <a:endParaRPr lang="ru-RU" dirty="0"/>
          </a:p>
        </p:txBody>
      </p:sp>
      <p:pic>
        <p:nvPicPr>
          <p:cNvPr id="22532" name="Picture 2" descr="C:\Documents and Settings\Admin\Мои документы\Downloads\dipole_field_600.gif"/>
          <p:cNvPicPr>
            <a:picLocks noChangeAspect="1" noChangeArrowheads="1"/>
          </p:cNvPicPr>
          <p:nvPr/>
        </p:nvPicPr>
        <p:blipFill>
          <a:blip r:embed="rId2"/>
          <a:srcRect/>
          <a:stretch>
            <a:fillRect/>
          </a:stretch>
        </p:blipFill>
        <p:spPr bwMode="auto">
          <a:xfrm>
            <a:off x="2071688" y="4401871"/>
            <a:ext cx="4071948" cy="2287854"/>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85728"/>
            <a:ext cx="8686800" cy="838200"/>
          </a:xfrm>
        </p:spPr>
        <p:txBody>
          <a:bodyPr>
            <a:normAutofit fontScale="90000"/>
          </a:bodyPr>
          <a:lstStyle/>
          <a:p>
            <a:pPr eaLnBrk="1" fontAlgn="auto" hangingPunct="1">
              <a:spcAft>
                <a:spcPts val="0"/>
              </a:spcAft>
              <a:defRPr/>
            </a:pPr>
            <a:r>
              <a:rPr lang="ru-RU" dirty="0" smtClean="0"/>
              <a:t>Опасность Статического электричества</a:t>
            </a:r>
            <a:endParaRPr lang="ru-RU" dirty="0"/>
          </a:p>
        </p:txBody>
      </p:sp>
      <p:sp>
        <p:nvSpPr>
          <p:cNvPr id="3" name="Содержимое 2"/>
          <p:cNvSpPr>
            <a:spLocks noGrp="1"/>
          </p:cNvSpPr>
          <p:nvPr>
            <p:ph idx="1"/>
          </p:nvPr>
        </p:nvSpPr>
        <p:spPr>
          <a:xfrm>
            <a:off x="142875" y="1285875"/>
            <a:ext cx="8858250" cy="2428875"/>
          </a:xfrm>
        </p:spPr>
        <p:txBody>
          <a:bodyPr>
            <a:normAutofit lnSpcReduction="10000"/>
          </a:bodyPr>
          <a:lstStyle/>
          <a:p>
            <a:pPr eaLnBrk="1" fontAlgn="auto" hangingPunct="1">
              <a:spcAft>
                <a:spcPts val="0"/>
              </a:spcAft>
              <a:buFont typeface="Wingdings 2"/>
              <a:buChar char=""/>
              <a:defRPr/>
            </a:pPr>
            <a:r>
              <a:rPr lang="ru-RU" dirty="0" smtClean="0"/>
              <a:t>Наибольшую опасность статическое электричество представляет на производстве и на транспорте, особенно при наличии </a:t>
            </a:r>
            <a:r>
              <a:rPr lang="ru-RU" dirty="0" err="1" smtClean="0"/>
              <a:t>пожаровзрывоопасных</a:t>
            </a:r>
            <a:r>
              <a:rPr lang="ru-RU" dirty="0" smtClean="0"/>
              <a:t> смесей, </a:t>
            </a:r>
            <a:r>
              <a:rPr lang="ru-RU" dirty="0" err="1" smtClean="0"/>
              <a:t>пылей</a:t>
            </a:r>
            <a:r>
              <a:rPr lang="ru-RU" dirty="0" smtClean="0"/>
              <a:t> и паров легковоспламеняющихся жидкостей.</a:t>
            </a:r>
            <a:endParaRPr lang="ru-RU" dirty="0"/>
          </a:p>
        </p:txBody>
      </p:sp>
      <p:pic>
        <p:nvPicPr>
          <p:cNvPr id="23556" name="Picture 3" descr="C:\Documents and Settings\Admin\Мои документы\Downloads\PozharTankeraVktoriaPodSyzranyu.jpg"/>
          <p:cNvPicPr>
            <a:picLocks noChangeAspect="1" noChangeArrowheads="1"/>
          </p:cNvPicPr>
          <p:nvPr/>
        </p:nvPicPr>
        <p:blipFill>
          <a:blip r:embed="rId2"/>
          <a:srcRect/>
          <a:stretch>
            <a:fillRect/>
          </a:stretch>
        </p:blipFill>
        <p:spPr bwMode="auto">
          <a:xfrm>
            <a:off x="785813" y="3786188"/>
            <a:ext cx="3643312" cy="2732087"/>
          </a:xfrm>
          <a:prstGeom prst="rect">
            <a:avLst/>
          </a:prstGeom>
          <a:noFill/>
          <a:ln w="9525">
            <a:noFill/>
            <a:miter lim="800000"/>
            <a:headEnd/>
            <a:tailEnd/>
          </a:ln>
        </p:spPr>
      </p:pic>
      <p:pic>
        <p:nvPicPr>
          <p:cNvPr id="23557" name="Picture 4" descr="C:\Documents and Settings\Admin\Мои документы\Downloads\m415848.jpg"/>
          <p:cNvPicPr>
            <a:picLocks noChangeAspect="1" noChangeArrowheads="1"/>
          </p:cNvPicPr>
          <p:nvPr/>
        </p:nvPicPr>
        <p:blipFill>
          <a:blip r:embed="rId3"/>
          <a:srcRect/>
          <a:stretch>
            <a:fillRect/>
          </a:stretch>
        </p:blipFill>
        <p:spPr bwMode="auto">
          <a:xfrm>
            <a:off x="4551363" y="3786188"/>
            <a:ext cx="3521075" cy="2735262"/>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214290"/>
            <a:ext cx="8839200" cy="714380"/>
          </a:xfrm>
        </p:spPr>
        <p:txBody>
          <a:bodyPr>
            <a:noAutofit/>
          </a:bodyPr>
          <a:lstStyle/>
          <a:p>
            <a:pPr eaLnBrk="1" fontAlgn="auto" hangingPunct="1">
              <a:spcAft>
                <a:spcPts val="0"/>
              </a:spcAft>
              <a:defRPr/>
            </a:pPr>
            <a:r>
              <a:rPr lang="ru-RU" sz="3200" dirty="0" smtClean="0"/>
              <a:t>Риск возникновения пожара</a:t>
            </a:r>
            <a:endParaRPr lang="ru-RU" sz="3200" dirty="0"/>
          </a:p>
        </p:txBody>
      </p:sp>
      <p:sp>
        <p:nvSpPr>
          <p:cNvPr id="3" name="Содержимое 2"/>
          <p:cNvSpPr>
            <a:spLocks noGrp="1"/>
          </p:cNvSpPr>
          <p:nvPr>
            <p:ph idx="1"/>
          </p:nvPr>
        </p:nvSpPr>
        <p:spPr>
          <a:xfrm>
            <a:off x="214313" y="1214438"/>
            <a:ext cx="8686800" cy="5500687"/>
          </a:xfrm>
        </p:spPr>
        <p:txBody>
          <a:bodyPr>
            <a:normAutofit fontScale="92500" lnSpcReduction="10000"/>
          </a:bodyPr>
          <a:lstStyle/>
          <a:p>
            <a:pPr eaLnBrk="1" fontAlgn="auto" hangingPunct="1">
              <a:spcAft>
                <a:spcPts val="0"/>
              </a:spcAft>
              <a:buFont typeface="Wingdings 2"/>
              <a:buNone/>
              <a:defRPr/>
            </a:pPr>
            <a:r>
              <a:rPr lang="ru-RU" dirty="0" smtClean="0"/>
              <a:t>   Способность разряда провоцировать возгорание зависит от многих переменных факторов:</a:t>
            </a:r>
          </a:p>
          <a:p>
            <a:pPr eaLnBrk="1" fontAlgn="auto" hangingPunct="1">
              <a:spcAft>
                <a:spcPts val="0"/>
              </a:spcAft>
              <a:buFont typeface="Wingdings 2"/>
              <a:buChar char=""/>
              <a:defRPr/>
            </a:pPr>
            <a:r>
              <a:rPr lang="ru-RU" dirty="0" smtClean="0"/>
              <a:t>типа разряда;</a:t>
            </a:r>
          </a:p>
          <a:p>
            <a:pPr eaLnBrk="1" fontAlgn="auto" hangingPunct="1">
              <a:spcAft>
                <a:spcPts val="0"/>
              </a:spcAft>
              <a:buFont typeface="Wingdings 2"/>
              <a:buChar char=""/>
              <a:defRPr/>
            </a:pPr>
            <a:r>
              <a:rPr lang="ru-RU" dirty="0" smtClean="0"/>
              <a:t>мощности разряда;</a:t>
            </a:r>
          </a:p>
          <a:p>
            <a:pPr eaLnBrk="1" fontAlgn="auto" hangingPunct="1">
              <a:spcAft>
                <a:spcPts val="0"/>
              </a:spcAft>
              <a:buFont typeface="Wingdings 2"/>
              <a:buChar char=""/>
              <a:defRPr/>
            </a:pPr>
            <a:r>
              <a:rPr lang="ru-RU" dirty="0" smtClean="0"/>
              <a:t>источника разряда;</a:t>
            </a:r>
          </a:p>
          <a:p>
            <a:pPr eaLnBrk="1" fontAlgn="auto" hangingPunct="1">
              <a:spcAft>
                <a:spcPts val="0"/>
              </a:spcAft>
              <a:buFont typeface="Wingdings 2"/>
              <a:buChar char=""/>
              <a:defRPr/>
            </a:pPr>
            <a:r>
              <a:rPr lang="ru-RU" dirty="0" smtClean="0"/>
              <a:t>энергии разряда;</a:t>
            </a:r>
          </a:p>
          <a:p>
            <a:pPr eaLnBrk="1" fontAlgn="auto" hangingPunct="1">
              <a:spcAft>
                <a:spcPts val="0"/>
              </a:spcAft>
              <a:buFont typeface="Wingdings 2"/>
              <a:buChar char=""/>
              <a:defRPr/>
            </a:pPr>
            <a:r>
              <a:rPr lang="ru-RU" dirty="0" smtClean="0"/>
              <a:t>наличия легковоспламеняющейся среды (растворителей в газовой фазе, пыли или горючих жидкостей);</a:t>
            </a:r>
          </a:p>
          <a:p>
            <a:pPr eaLnBrk="1" fontAlgn="auto" hangingPunct="1">
              <a:spcAft>
                <a:spcPts val="0"/>
              </a:spcAft>
              <a:buFont typeface="Wingdings 2"/>
              <a:buChar char=""/>
              <a:defRPr/>
            </a:pPr>
            <a:r>
              <a:rPr lang="ru-RU" dirty="0" smtClean="0"/>
              <a:t>минимальной энергии воспламенения (МЭВ) легковоспламеняющейся среды.</a:t>
            </a:r>
          </a:p>
          <a:p>
            <a:pPr eaLnBrk="1" fontAlgn="auto" hangingPunct="1">
              <a:spcAft>
                <a:spcPts val="0"/>
              </a:spcAft>
              <a:buFont typeface="Wingdings 2"/>
              <a:buNone/>
              <a:defRPr/>
            </a:pPr>
            <a:endParaRPr lang="ru-RU" dirty="0"/>
          </a:p>
        </p:txBody>
      </p:sp>
      <p:pic>
        <p:nvPicPr>
          <p:cNvPr id="24580" name="Picture 2" descr="C:\Documents and Settings\Admin\Мои документы\Downloads\0_2d207_dbd7bc2b_XL.jpg"/>
          <p:cNvPicPr>
            <a:picLocks noChangeAspect="1" noChangeArrowheads="1"/>
          </p:cNvPicPr>
          <p:nvPr/>
        </p:nvPicPr>
        <p:blipFill>
          <a:blip r:embed="rId2" cstate="print"/>
          <a:srcRect/>
          <a:stretch>
            <a:fillRect/>
          </a:stretch>
        </p:blipFill>
        <p:spPr bwMode="auto">
          <a:xfrm>
            <a:off x="5143500" y="2357430"/>
            <a:ext cx="2703529" cy="1889133"/>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14290"/>
            <a:ext cx="8433538" cy="838200"/>
          </a:xfrm>
        </p:spPr>
        <p:txBody>
          <a:bodyPr/>
          <a:lstStyle/>
          <a:p>
            <a:pPr eaLnBrk="1" fontAlgn="auto" hangingPunct="1">
              <a:spcAft>
                <a:spcPts val="0"/>
              </a:spcAft>
              <a:defRPr/>
            </a:pPr>
            <a:r>
              <a:rPr lang="ru-RU" sz="3200" dirty="0" smtClean="0"/>
              <a:t>Типы разрядов</a:t>
            </a:r>
            <a:endParaRPr lang="ru-RU" sz="3200" dirty="0"/>
          </a:p>
        </p:txBody>
      </p:sp>
      <p:sp>
        <p:nvSpPr>
          <p:cNvPr id="25603" name="Содержимое 2"/>
          <p:cNvSpPr>
            <a:spLocks noGrp="1"/>
          </p:cNvSpPr>
          <p:nvPr>
            <p:ph idx="1"/>
          </p:nvPr>
        </p:nvSpPr>
        <p:spPr>
          <a:xfrm>
            <a:off x="0" y="1000125"/>
            <a:ext cx="8786813" cy="3286125"/>
          </a:xfrm>
        </p:spPr>
        <p:txBody>
          <a:bodyPr/>
          <a:lstStyle/>
          <a:p>
            <a:pPr eaLnBrk="1" hangingPunct="1"/>
            <a:r>
              <a:rPr lang="ru-RU" sz="2400" smtClean="0"/>
              <a:t>Существует три основных типа – искровой, кистевой и скользящий кистевой разряды. </a:t>
            </a:r>
          </a:p>
          <a:p>
            <a:pPr eaLnBrk="1" hangingPunct="1"/>
            <a:r>
              <a:rPr lang="ru-RU" sz="2400" smtClean="0"/>
              <a:t>Коронный разряд в данном случае во внимание не принимается, т.к. он отличается невысокой энергией и происходит достаточно медленно. Коронный разряд чаще всего неопасен, его следует учитывать только в зонах очень высокой пожаро- и взрывоопасности.</a:t>
            </a:r>
          </a:p>
        </p:txBody>
      </p:sp>
      <p:pic>
        <p:nvPicPr>
          <p:cNvPr id="25604" name="Picture 2" descr="C:\Documents and Settings\Admin\Мои документы\Downloads\spark.jpg"/>
          <p:cNvPicPr>
            <a:picLocks noChangeAspect="1" noChangeArrowheads="1"/>
          </p:cNvPicPr>
          <p:nvPr/>
        </p:nvPicPr>
        <p:blipFill>
          <a:blip r:embed="rId2"/>
          <a:srcRect/>
          <a:stretch>
            <a:fillRect/>
          </a:stretch>
        </p:blipFill>
        <p:spPr bwMode="auto">
          <a:xfrm>
            <a:off x="611188" y="3860800"/>
            <a:ext cx="7854950" cy="2551113"/>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85728"/>
            <a:ext cx="8360960" cy="838200"/>
          </a:xfrm>
        </p:spPr>
        <p:txBody>
          <a:bodyPr/>
          <a:lstStyle/>
          <a:p>
            <a:pPr eaLnBrk="1" fontAlgn="auto" hangingPunct="1">
              <a:spcAft>
                <a:spcPts val="0"/>
              </a:spcAft>
              <a:defRPr/>
            </a:pPr>
            <a:r>
              <a:rPr lang="ru-RU" sz="3200" dirty="0" smtClean="0"/>
              <a:t>Искровой разряд</a:t>
            </a:r>
            <a:endParaRPr lang="ru-RU" sz="3200" dirty="0"/>
          </a:p>
        </p:txBody>
      </p:sp>
      <p:sp>
        <p:nvSpPr>
          <p:cNvPr id="26627" name="Содержимое 2"/>
          <p:cNvSpPr>
            <a:spLocks noGrp="1"/>
          </p:cNvSpPr>
          <p:nvPr>
            <p:ph idx="1"/>
          </p:nvPr>
        </p:nvSpPr>
        <p:spPr>
          <a:xfrm>
            <a:off x="214313" y="1214438"/>
            <a:ext cx="8572500" cy="4071937"/>
          </a:xfrm>
        </p:spPr>
        <p:txBody>
          <a:bodyPr/>
          <a:lstStyle/>
          <a:p>
            <a:pPr eaLnBrk="1" hangingPunct="1"/>
            <a:r>
              <a:rPr lang="ru-RU" smtClean="0"/>
              <a:t>В основном он исходит от умеренно проводящего, электрически изолированного объекта. Это может быть тело человека, деталь машины или инструмент. Предполагается, что вся энергия заряда рассеивается в момент искрения. Если энергия выше МЭВ паров растворителя, может произойти воспламенение.</a:t>
            </a:r>
          </a:p>
          <a:p>
            <a:pPr eaLnBrk="1" hangingPunct="1"/>
            <a:endParaRPr lang="ru-RU" smtClean="0"/>
          </a:p>
        </p:txBody>
      </p:sp>
      <p:pic>
        <p:nvPicPr>
          <p:cNvPr id="26628" name="Picture 2" descr="C:\Documents and Settings\Admin\Мои документы\Downloads\220px-Искровой_разряд.gif"/>
          <p:cNvPicPr>
            <a:picLocks noChangeAspect="1" noChangeArrowheads="1"/>
          </p:cNvPicPr>
          <p:nvPr/>
        </p:nvPicPr>
        <p:blipFill>
          <a:blip r:embed="rId2"/>
          <a:srcRect/>
          <a:stretch>
            <a:fillRect/>
          </a:stretch>
        </p:blipFill>
        <p:spPr bwMode="auto">
          <a:xfrm>
            <a:off x="4572000" y="5255012"/>
            <a:ext cx="2571768" cy="1406138"/>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85728"/>
            <a:ext cx="8361530" cy="838200"/>
          </a:xfrm>
        </p:spPr>
        <p:txBody>
          <a:bodyPr/>
          <a:lstStyle/>
          <a:p>
            <a:pPr eaLnBrk="1" fontAlgn="auto" hangingPunct="1">
              <a:spcAft>
                <a:spcPts val="0"/>
              </a:spcAft>
              <a:defRPr/>
            </a:pPr>
            <a:r>
              <a:rPr lang="ru-RU" sz="3200" dirty="0" smtClean="0"/>
              <a:t>Кистевой разряд</a:t>
            </a:r>
            <a:endParaRPr lang="ru-RU" sz="3200" dirty="0"/>
          </a:p>
        </p:txBody>
      </p:sp>
      <p:sp>
        <p:nvSpPr>
          <p:cNvPr id="3" name="Содержимое 2"/>
          <p:cNvSpPr>
            <a:spLocks noGrp="1"/>
          </p:cNvSpPr>
          <p:nvPr>
            <p:ph idx="1"/>
          </p:nvPr>
        </p:nvSpPr>
        <p:spPr>
          <a:xfrm>
            <a:off x="214313" y="1214438"/>
            <a:ext cx="8482012" cy="3660775"/>
          </a:xfrm>
        </p:spPr>
        <p:txBody>
          <a:bodyPr>
            <a:normAutofit fontScale="92500" lnSpcReduction="20000"/>
          </a:bodyPr>
          <a:lstStyle/>
          <a:p>
            <a:pPr eaLnBrk="1" fontAlgn="auto" hangingPunct="1">
              <a:spcAft>
                <a:spcPts val="0"/>
              </a:spcAft>
              <a:buFont typeface="Wingdings 2"/>
              <a:buChar char=""/>
              <a:defRPr/>
            </a:pPr>
            <a:r>
              <a:rPr lang="ru-RU" dirty="0" smtClean="0"/>
              <a:t>Кистевой разряд возникает, когда заостренные части деталей оборудования концентрируют заряд на поверхностях диэлектрических материалов, изоляционные свойства которых приводят к его накоплению. Кистевой разряд отличается более низкой энергией по сравнению с искровым и, соответственно, представляет меньшую опасность в отношении воспламенения.</a:t>
            </a:r>
            <a:endParaRPr lang="ru-RU" dirty="0"/>
          </a:p>
        </p:txBody>
      </p:sp>
      <p:pic>
        <p:nvPicPr>
          <p:cNvPr id="27652" name="Picture 2" descr="C:\Documents and Settings\Admin\Мои документы\Downloads\p3.jpg"/>
          <p:cNvPicPr>
            <a:picLocks noChangeAspect="1" noChangeArrowheads="1"/>
          </p:cNvPicPr>
          <p:nvPr/>
        </p:nvPicPr>
        <p:blipFill>
          <a:blip r:embed="rId2"/>
          <a:srcRect/>
          <a:stretch>
            <a:fillRect/>
          </a:stretch>
        </p:blipFill>
        <p:spPr bwMode="auto">
          <a:xfrm>
            <a:off x="3571875" y="4198938"/>
            <a:ext cx="4643438" cy="2587625"/>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14290"/>
            <a:ext cx="8686800" cy="838200"/>
          </a:xfrm>
        </p:spPr>
        <p:txBody>
          <a:bodyPr/>
          <a:lstStyle/>
          <a:p>
            <a:pPr eaLnBrk="1" fontAlgn="auto" hangingPunct="1">
              <a:spcAft>
                <a:spcPts val="0"/>
              </a:spcAft>
              <a:defRPr/>
            </a:pPr>
            <a:r>
              <a:rPr lang="ru-RU" sz="3200" dirty="0" smtClean="0"/>
              <a:t>Скользящий кистевой разряд</a:t>
            </a:r>
            <a:endParaRPr lang="ru-RU" sz="3200" dirty="0"/>
          </a:p>
        </p:txBody>
      </p:sp>
      <p:sp>
        <p:nvSpPr>
          <p:cNvPr id="3" name="Содержимое 2"/>
          <p:cNvSpPr>
            <a:spLocks noGrp="1"/>
          </p:cNvSpPr>
          <p:nvPr>
            <p:ph idx="1"/>
          </p:nvPr>
        </p:nvSpPr>
        <p:spPr>
          <a:xfrm>
            <a:off x="142875" y="1143000"/>
            <a:ext cx="8624888" cy="3929063"/>
          </a:xfrm>
        </p:spPr>
        <p:txBody>
          <a:bodyPr>
            <a:normAutofit fontScale="85000" lnSpcReduction="10000"/>
          </a:bodyPr>
          <a:lstStyle/>
          <a:p>
            <a:pPr eaLnBrk="1" fontAlgn="auto" hangingPunct="1">
              <a:spcAft>
                <a:spcPts val="0"/>
              </a:spcAft>
              <a:buFont typeface="Wingdings 2"/>
              <a:buChar char=""/>
              <a:defRPr/>
            </a:pPr>
            <a:r>
              <a:rPr lang="ru-RU" dirty="0" smtClean="0"/>
              <a:t>Скользящий кистевой разряд происходит на листовых или рулонных синтетических материалах с высоким удельным сопротивлением, имеющих повышенную плотность заряда и разную полярность зарядов с каждой стороны полотна. Такое явление может быть спровоцировано трением или распылением порошкового покрытия. Эффект сравним с разрядкой плоского конденсатора и может представлять такую же опасность, как искровой разряд.</a:t>
            </a:r>
            <a:endParaRPr lang="ru-RU" dirty="0"/>
          </a:p>
        </p:txBody>
      </p:sp>
      <p:pic>
        <p:nvPicPr>
          <p:cNvPr id="28676" name="Picture 2" descr="C:\Documents and Settings\Admin\Мои документы\Downloads\d_teplo_15.jpg"/>
          <p:cNvPicPr>
            <a:picLocks noChangeAspect="1" noChangeArrowheads="1"/>
          </p:cNvPicPr>
          <p:nvPr/>
        </p:nvPicPr>
        <p:blipFill>
          <a:blip r:embed="rId2"/>
          <a:srcRect/>
          <a:stretch>
            <a:fillRect/>
          </a:stretch>
        </p:blipFill>
        <p:spPr bwMode="auto">
          <a:xfrm>
            <a:off x="4929188" y="4500563"/>
            <a:ext cx="2928937" cy="2233612"/>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85728"/>
            <a:ext cx="8686800" cy="838200"/>
          </a:xfrm>
        </p:spPr>
        <p:txBody>
          <a:bodyPr/>
          <a:lstStyle/>
          <a:p>
            <a:pPr eaLnBrk="1" fontAlgn="auto" hangingPunct="1">
              <a:spcAft>
                <a:spcPts val="0"/>
              </a:spcAft>
              <a:defRPr/>
            </a:pPr>
            <a:r>
              <a:rPr lang="ru-RU" sz="3200" dirty="0" smtClean="0"/>
              <a:t>Источник и энергия разряда</a:t>
            </a:r>
            <a:endParaRPr lang="ru-RU" sz="3200" dirty="0"/>
          </a:p>
        </p:txBody>
      </p:sp>
      <p:sp>
        <p:nvSpPr>
          <p:cNvPr id="29699" name="Содержимое 2"/>
          <p:cNvSpPr>
            <a:spLocks noGrp="1"/>
          </p:cNvSpPr>
          <p:nvPr>
            <p:ph idx="1"/>
          </p:nvPr>
        </p:nvSpPr>
        <p:spPr>
          <a:xfrm>
            <a:off x="0" y="1071563"/>
            <a:ext cx="8686800" cy="4525962"/>
          </a:xfrm>
        </p:spPr>
        <p:txBody>
          <a:bodyPr/>
          <a:lstStyle/>
          <a:p>
            <a:pPr eaLnBrk="1" hangingPunct="1"/>
            <a:r>
              <a:rPr lang="ru-RU" smtClean="0"/>
              <a:t>Величина и геометрия распределения заряда являются важными факторами. Чем больше объем тела, тем больше энергии оно содержит. Острые углы повышают мощность поля и поддерживают разряды.</a:t>
            </a:r>
          </a:p>
        </p:txBody>
      </p:sp>
      <p:pic>
        <p:nvPicPr>
          <p:cNvPr id="29700" name="Picture 2" descr="C:\Documents and Settings\Admin\Мои документы\Downloads\tesla1.jpg"/>
          <p:cNvPicPr>
            <a:picLocks noChangeAspect="1" noChangeArrowheads="1"/>
          </p:cNvPicPr>
          <p:nvPr/>
        </p:nvPicPr>
        <p:blipFill>
          <a:blip r:embed="rId2"/>
          <a:srcRect/>
          <a:stretch>
            <a:fillRect/>
          </a:stretch>
        </p:blipFill>
        <p:spPr bwMode="auto">
          <a:xfrm>
            <a:off x="5357813" y="3571875"/>
            <a:ext cx="3052762" cy="3071813"/>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85728"/>
            <a:ext cx="8686800" cy="838200"/>
          </a:xfrm>
        </p:spPr>
        <p:txBody>
          <a:bodyPr/>
          <a:lstStyle/>
          <a:p>
            <a:pPr eaLnBrk="1" fontAlgn="auto" hangingPunct="1">
              <a:spcAft>
                <a:spcPts val="0"/>
              </a:spcAft>
              <a:defRPr/>
            </a:pPr>
            <a:r>
              <a:rPr lang="ru-RU" sz="2800" dirty="0" smtClean="0"/>
              <a:t>Минимальная энергия воспламенения МЭВ</a:t>
            </a:r>
            <a:endParaRPr lang="ru-RU" sz="2800" dirty="0"/>
          </a:p>
        </p:txBody>
      </p:sp>
      <p:sp>
        <p:nvSpPr>
          <p:cNvPr id="30723" name="Содержимое 2"/>
          <p:cNvSpPr>
            <a:spLocks noGrp="1"/>
          </p:cNvSpPr>
          <p:nvPr>
            <p:ph idx="1"/>
          </p:nvPr>
        </p:nvSpPr>
        <p:spPr>
          <a:xfrm>
            <a:off x="142875" y="1143000"/>
            <a:ext cx="8686800" cy="4525963"/>
          </a:xfrm>
        </p:spPr>
        <p:txBody>
          <a:bodyPr/>
          <a:lstStyle/>
          <a:p>
            <a:pPr eaLnBrk="1" hangingPunct="1"/>
            <a:r>
              <a:rPr lang="ru-RU" smtClean="0"/>
              <a:t>Минимальная энергия воспламенения растворителей и их концентрация в опасной зоне являются очень важными факторами. Если минимальная энергия воспламенения ниже энергии разряда, возникает риск возгорания. </a:t>
            </a:r>
          </a:p>
        </p:txBody>
      </p:sp>
      <p:pic>
        <p:nvPicPr>
          <p:cNvPr id="30724" name="Picture 3" descr="C:\Documents and Settings\Admin\Мои документы\Downloads\250px-bunsen_burner_flame_types_.jpg"/>
          <p:cNvPicPr>
            <a:picLocks noChangeAspect="1" noChangeArrowheads="1"/>
          </p:cNvPicPr>
          <p:nvPr/>
        </p:nvPicPr>
        <p:blipFill>
          <a:blip r:embed="rId2"/>
          <a:srcRect/>
          <a:stretch>
            <a:fillRect/>
          </a:stretch>
        </p:blipFill>
        <p:spPr bwMode="auto">
          <a:xfrm>
            <a:off x="2286000" y="4214813"/>
            <a:ext cx="4214813" cy="2508250"/>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14290"/>
            <a:ext cx="8686800" cy="838200"/>
          </a:xfrm>
        </p:spPr>
        <p:txBody>
          <a:bodyPr>
            <a:normAutofit fontScale="90000"/>
          </a:bodyPr>
          <a:lstStyle/>
          <a:p>
            <a:pPr eaLnBrk="1" fontAlgn="auto" hangingPunct="1">
              <a:spcAft>
                <a:spcPts val="0"/>
              </a:spcAft>
              <a:defRPr/>
            </a:pPr>
            <a:r>
              <a:rPr lang="ru-RU" dirty="0" smtClean="0"/>
              <a:t>Допустимые уровни напряженности электростатических полей</a:t>
            </a:r>
            <a:endParaRPr lang="ru-RU" dirty="0"/>
          </a:p>
        </p:txBody>
      </p:sp>
      <p:sp>
        <p:nvSpPr>
          <p:cNvPr id="3" name="Содержимое 2"/>
          <p:cNvSpPr>
            <a:spLocks noGrp="1"/>
          </p:cNvSpPr>
          <p:nvPr>
            <p:ph idx="1"/>
          </p:nvPr>
        </p:nvSpPr>
        <p:spPr/>
        <p:txBody>
          <a:bodyPr>
            <a:normAutofit fontScale="92500" lnSpcReduction="10000"/>
          </a:bodyPr>
          <a:lstStyle/>
          <a:p>
            <a:pPr eaLnBrk="1" fontAlgn="auto" hangingPunct="1">
              <a:spcAft>
                <a:spcPts val="0"/>
              </a:spcAft>
              <a:buFont typeface="Wingdings 2"/>
              <a:buChar char=""/>
              <a:defRPr/>
            </a:pPr>
            <a:r>
              <a:rPr lang="ru-RU" dirty="0" smtClean="0"/>
              <a:t>Допустимые уровни напряженности электростатических полей установлены в ГОСТ 12.1.045-84. «Электростатические поля. Допустимые уровни на рабочих местах и требования к проведению контроля.» </a:t>
            </a:r>
          </a:p>
          <a:p>
            <a:pPr eaLnBrk="1" fontAlgn="auto" hangingPunct="1">
              <a:spcAft>
                <a:spcPts val="0"/>
              </a:spcAft>
              <a:buFont typeface="Wingdings 2"/>
              <a:buChar char=""/>
              <a:defRPr/>
            </a:pPr>
            <a:r>
              <a:rPr lang="ru-RU" dirty="0" smtClean="0"/>
              <a:t>Допустимые уровни напряженности полей зависят от времени пребывания на рабочих местах. Предельно допустимый уровень напряженности электростатических полей равен 60 кВ/м в 1 ч.</a:t>
            </a:r>
            <a:endParaRPr lang="ru-RU"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14290"/>
            <a:ext cx="8686800" cy="838200"/>
          </a:xfrm>
        </p:spPr>
        <p:txBody>
          <a:bodyPr/>
          <a:lstStyle/>
          <a:p>
            <a:pPr eaLnBrk="1" fontAlgn="auto" hangingPunct="1">
              <a:spcAft>
                <a:spcPts val="0"/>
              </a:spcAft>
              <a:defRPr/>
            </a:pPr>
            <a:r>
              <a:rPr lang="ru-RU" sz="3200" dirty="0" smtClean="0"/>
              <a:t>Статическое электричество в быту</a:t>
            </a:r>
            <a:endParaRPr lang="ru-RU" sz="3200" dirty="0"/>
          </a:p>
        </p:txBody>
      </p:sp>
      <p:sp>
        <p:nvSpPr>
          <p:cNvPr id="3" name="Содержимое 2"/>
          <p:cNvSpPr>
            <a:spLocks noGrp="1"/>
          </p:cNvSpPr>
          <p:nvPr>
            <p:ph idx="1"/>
          </p:nvPr>
        </p:nvSpPr>
        <p:spPr>
          <a:xfrm>
            <a:off x="142875" y="1214438"/>
            <a:ext cx="8429625" cy="3143250"/>
          </a:xfrm>
        </p:spPr>
        <p:txBody>
          <a:bodyPr>
            <a:normAutofit fontScale="70000" lnSpcReduction="20000"/>
          </a:bodyPr>
          <a:lstStyle/>
          <a:p>
            <a:pPr eaLnBrk="1" fontAlgn="auto" hangingPunct="1">
              <a:spcAft>
                <a:spcPts val="0"/>
              </a:spcAft>
              <a:buFont typeface="Wingdings 2"/>
              <a:buChar char=""/>
              <a:defRPr/>
            </a:pPr>
            <a:r>
              <a:rPr lang="ru-RU" dirty="0" smtClean="0"/>
              <a:t>Статическое электричество широко распространено в обыденной жизни. Если, например, на полу лежит ковер из шерсти, то при трении об него человеческое тело может получить электрический заряд минус, а ковер получит заряд плюс. Другим примером может служить электризация пластиковой расчески, которая после причесывания получает минус заряд, а волосы получают плюс заряд. Накопителем минус заряда зачастую являются полиэтиленовые пакеты, </a:t>
            </a:r>
            <a:r>
              <a:rPr lang="ru-RU" dirty="0" err="1" smtClean="0"/>
              <a:t>полистироловый</a:t>
            </a:r>
            <a:r>
              <a:rPr lang="ru-RU" dirty="0" smtClean="0"/>
              <a:t> пенопласт. Накопителем плюс заряда зачастую является сухая полиуретановая монтажная пена, если её сжать рукой.</a:t>
            </a:r>
            <a:endParaRPr lang="ru-RU" dirty="0"/>
          </a:p>
        </p:txBody>
      </p:sp>
      <p:pic>
        <p:nvPicPr>
          <p:cNvPr id="32772" name="Picture 2" descr="C:\Documents and Settings\Admin\Мои документы\Downloads\carpet-house-1.jpg"/>
          <p:cNvPicPr>
            <a:picLocks noChangeAspect="1" noChangeArrowheads="1"/>
          </p:cNvPicPr>
          <p:nvPr/>
        </p:nvPicPr>
        <p:blipFill>
          <a:blip r:embed="rId2"/>
          <a:srcRect/>
          <a:stretch>
            <a:fillRect/>
          </a:stretch>
        </p:blipFill>
        <p:spPr bwMode="auto">
          <a:xfrm>
            <a:off x="285750" y="4357688"/>
            <a:ext cx="1928813" cy="2324100"/>
          </a:xfrm>
          <a:prstGeom prst="rect">
            <a:avLst/>
          </a:prstGeom>
          <a:noFill/>
          <a:ln w="9525">
            <a:noFill/>
            <a:miter lim="800000"/>
            <a:headEnd/>
            <a:tailEnd/>
          </a:ln>
        </p:spPr>
      </p:pic>
      <p:pic>
        <p:nvPicPr>
          <p:cNvPr id="32773" name="Picture 3" descr="C:\Documents and Settings\Admin\Мои документы\Downloads\hypersonic_repair_07.jpg"/>
          <p:cNvPicPr>
            <a:picLocks noChangeAspect="1" noChangeArrowheads="1"/>
          </p:cNvPicPr>
          <p:nvPr/>
        </p:nvPicPr>
        <p:blipFill>
          <a:blip r:embed="rId3"/>
          <a:srcRect/>
          <a:stretch>
            <a:fillRect/>
          </a:stretch>
        </p:blipFill>
        <p:spPr bwMode="auto">
          <a:xfrm>
            <a:off x="2428875" y="4357688"/>
            <a:ext cx="3152775" cy="2286000"/>
          </a:xfrm>
          <a:prstGeom prst="rect">
            <a:avLst/>
          </a:prstGeom>
          <a:noFill/>
          <a:ln w="9525">
            <a:noFill/>
            <a:miter lim="800000"/>
            <a:headEnd/>
            <a:tailEnd/>
          </a:ln>
        </p:spPr>
      </p:pic>
      <p:pic>
        <p:nvPicPr>
          <p:cNvPr id="32774" name="Picture 4" descr="C:\Documents and Settings\Admin\Мои документы\Downloads\57133374ca89.jpg"/>
          <p:cNvPicPr>
            <a:picLocks noChangeAspect="1" noChangeArrowheads="1"/>
          </p:cNvPicPr>
          <p:nvPr/>
        </p:nvPicPr>
        <p:blipFill>
          <a:blip r:embed="rId4"/>
          <a:srcRect/>
          <a:stretch>
            <a:fillRect/>
          </a:stretch>
        </p:blipFill>
        <p:spPr bwMode="auto">
          <a:xfrm>
            <a:off x="5786438" y="4357688"/>
            <a:ext cx="3048000" cy="2286000"/>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14290"/>
            <a:ext cx="8686800" cy="838200"/>
          </a:xfrm>
        </p:spPr>
        <p:txBody>
          <a:bodyPr/>
          <a:lstStyle/>
          <a:p>
            <a:pPr eaLnBrk="1" fontAlgn="auto" hangingPunct="1">
              <a:spcAft>
                <a:spcPts val="0"/>
              </a:spcAft>
              <a:defRPr/>
            </a:pPr>
            <a:r>
              <a:rPr lang="ru-RU" sz="3200" dirty="0" smtClean="0"/>
              <a:t>Статическое электричество в быту</a:t>
            </a:r>
            <a:endParaRPr lang="ru-RU" sz="3200" dirty="0"/>
          </a:p>
        </p:txBody>
      </p:sp>
      <p:sp>
        <p:nvSpPr>
          <p:cNvPr id="3" name="Содержимое 2"/>
          <p:cNvSpPr>
            <a:spLocks noGrp="1"/>
          </p:cNvSpPr>
          <p:nvPr>
            <p:ph idx="1"/>
          </p:nvPr>
        </p:nvSpPr>
        <p:spPr>
          <a:xfrm>
            <a:off x="214313" y="1428750"/>
            <a:ext cx="3571875" cy="5429250"/>
          </a:xfrm>
        </p:spPr>
        <p:txBody>
          <a:bodyPr>
            <a:normAutofit fontScale="85000" lnSpcReduction="10000"/>
          </a:bodyPr>
          <a:lstStyle/>
          <a:p>
            <a:pPr eaLnBrk="1" fontAlgn="auto" hangingPunct="1">
              <a:spcAft>
                <a:spcPts val="0"/>
              </a:spcAft>
              <a:buFont typeface="Wingdings 2"/>
              <a:buChar char=""/>
              <a:defRPr/>
            </a:pPr>
            <a:r>
              <a:rPr lang="ru-RU" dirty="0" smtClean="0"/>
              <a:t>Когда человек, тело которого наэлектризовано, дотрагивается до металлического предмета, например трубы отопления или холодильника, накопленный заряд моментально разрядится, а человек получит легкий удар током.</a:t>
            </a:r>
            <a:endParaRPr lang="ru-RU" dirty="0"/>
          </a:p>
        </p:txBody>
      </p:sp>
      <p:pic>
        <p:nvPicPr>
          <p:cNvPr id="33796" name="Picture 2" descr="C:\Documents and Settings\Admin\Мои документы\Downloads\Voda-kotoraja-bet-tokom.jpg"/>
          <p:cNvPicPr>
            <a:picLocks noChangeAspect="1" noChangeArrowheads="1"/>
          </p:cNvPicPr>
          <p:nvPr/>
        </p:nvPicPr>
        <p:blipFill>
          <a:blip r:embed="rId2"/>
          <a:srcRect/>
          <a:stretch>
            <a:fillRect/>
          </a:stretch>
        </p:blipFill>
        <p:spPr bwMode="auto">
          <a:xfrm>
            <a:off x="3714750" y="1785938"/>
            <a:ext cx="5219700" cy="3857625"/>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14290"/>
            <a:ext cx="8686800" cy="838200"/>
          </a:xfrm>
        </p:spPr>
        <p:txBody>
          <a:bodyPr/>
          <a:lstStyle/>
          <a:p>
            <a:pPr eaLnBrk="1" fontAlgn="auto" hangingPunct="1">
              <a:spcAft>
                <a:spcPts val="0"/>
              </a:spcAft>
              <a:defRPr/>
            </a:pPr>
            <a:r>
              <a:rPr lang="ru-RU" sz="3200" dirty="0" smtClean="0"/>
              <a:t>Статическое электричество в быту</a:t>
            </a:r>
            <a:endParaRPr lang="ru-RU" sz="3200" dirty="0"/>
          </a:p>
        </p:txBody>
      </p:sp>
      <p:sp>
        <p:nvSpPr>
          <p:cNvPr id="3" name="Содержимое 2"/>
          <p:cNvSpPr>
            <a:spLocks noGrp="1"/>
          </p:cNvSpPr>
          <p:nvPr>
            <p:ph idx="1"/>
          </p:nvPr>
        </p:nvSpPr>
        <p:spPr>
          <a:xfrm>
            <a:off x="285750" y="1214438"/>
            <a:ext cx="8643938" cy="3286125"/>
          </a:xfrm>
        </p:spPr>
        <p:txBody>
          <a:bodyPr>
            <a:normAutofit fontScale="77500" lnSpcReduction="20000"/>
          </a:bodyPr>
          <a:lstStyle/>
          <a:p>
            <a:pPr eaLnBrk="1" fontAlgn="auto" hangingPunct="1">
              <a:spcAft>
                <a:spcPts val="0"/>
              </a:spcAft>
              <a:buFont typeface="Wingdings 2"/>
              <a:buChar char=""/>
              <a:defRPr/>
            </a:pPr>
            <a:r>
              <a:rPr lang="ru-RU" dirty="0" smtClean="0"/>
              <a:t>Электростатический разряд происходит при очень высоком напряжении и чрезвычайно низких токах. Даже простое расчесывание волос в сухой день может привести к накоплению статического заряда с напряжением в десятки тысяч вольт, однако ток его освобождения будет настолько мал, что его зачастую невозможно будет даже почувствовать. Именно низкие значения тока не дают статическому заряду нанести человеку вред, когда происходит мгновенный разряд.</a:t>
            </a:r>
            <a:endParaRPr lang="ru-RU" dirty="0"/>
          </a:p>
        </p:txBody>
      </p:sp>
      <p:pic>
        <p:nvPicPr>
          <p:cNvPr id="34820" name="Picture 2" descr="C:\Documents and Settings\Admin\Мои документы\Downloads\82748714_large_3925073_ElectricSlide.jpg"/>
          <p:cNvPicPr>
            <a:picLocks noChangeAspect="1" noChangeArrowheads="1"/>
          </p:cNvPicPr>
          <p:nvPr/>
        </p:nvPicPr>
        <p:blipFill>
          <a:blip r:embed="rId2"/>
          <a:srcRect/>
          <a:stretch>
            <a:fillRect/>
          </a:stretch>
        </p:blipFill>
        <p:spPr bwMode="auto">
          <a:xfrm>
            <a:off x="2500313" y="4071938"/>
            <a:ext cx="3929062" cy="2619375"/>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85728"/>
            <a:ext cx="8686800" cy="838200"/>
          </a:xfrm>
        </p:spPr>
        <p:txBody>
          <a:bodyPr/>
          <a:lstStyle/>
          <a:p>
            <a:pPr eaLnBrk="1" fontAlgn="auto" hangingPunct="1">
              <a:spcAft>
                <a:spcPts val="0"/>
              </a:spcAft>
              <a:defRPr/>
            </a:pPr>
            <a:r>
              <a:rPr lang="ru-RU" sz="3200" dirty="0" smtClean="0"/>
              <a:t>Статическое электричество в быту</a:t>
            </a:r>
            <a:endParaRPr lang="ru-RU" sz="3200" dirty="0"/>
          </a:p>
        </p:txBody>
      </p:sp>
      <p:sp>
        <p:nvSpPr>
          <p:cNvPr id="3" name="Содержимое 2"/>
          <p:cNvSpPr>
            <a:spLocks noGrp="1"/>
          </p:cNvSpPr>
          <p:nvPr>
            <p:ph idx="1"/>
          </p:nvPr>
        </p:nvSpPr>
        <p:spPr>
          <a:xfrm>
            <a:off x="214313" y="1285875"/>
            <a:ext cx="8643937" cy="2571750"/>
          </a:xfrm>
        </p:spPr>
        <p:txBody>
          <a:bodyPr>
            <a:normAutofit fontScale="85000" lnSpcReduction="10000"/>
          </a:bodyPr>
          <a:lstStyle/>
          <a:p>
            <a:pPr eaLnBrk="1" fontAlgn="auto" hangingPunct="1">
              <a:spcAft>
                <a:spcPts val="0"/>
              </a:spcAft>
              <a:buFont typeface="Wingdings 2"/>
              <a:buChar char=""/>
              <a:defRPr/>
            </a:pPr>
            <a:r>
              <a:rPr lang="ru-RU" dirty="0" smtClean="0"/>
              <a:t>С другой стороны такие напряжения могут быть опасны для элементов различных электронных приборов - микропроцессоров, транзисторов и т.п. Поэтому при работе с радиоэлектронными компонентами рекомендуется принимать меры по предотвращению накопления статического заряда</a:t>
            </a:r>
            <a:endParaRPr lang="ru-RU" dirty="0"/>
          </a:p>
        </p:txBody>
      </p:sp>
      <p:pic>
        <p:nvPicPr>
          <p:cNvPr id="35844" name="Picture 2" descr="C:\Documents and Settings\Admin\Мои документы\Downloads\DSC05045.JPG"/>
          <p:cNvPicPr>
            <a:picLocks noChangeAspect="1" noChangeArrowheads="1"/>
          </p:cNvPicPr>
          <p:nvPr/>
        </p:nvPicPr>
        <p:blipFill>
          <a:blip r:embed="rId2"/>
          <a:srcRect/>
          <a:stretch>
            <a:fillRect/>
          </a:stretch>
        </p:blipFill>
        <p:spPr bwMode="auto">
          <a:xfrm>
            <a:off x="857250" y="3786188"/>
            <a:ext cx="3143250" cy="2689225"/>
          </a:xfrm>
          <a:prstGeom prst="rect">
            <a:avLst/>
          </a:prstGeom>
          <a:noFill/>
          <a:ln w="9525">
            <a:noFill/>
            <a:miter lim="800000"/>
            <a:headEnd/>
            <a:tailEnd/>
          </a:ln>
        </p:spPr>
      </p:pic>
      <p:pic>
        <p:nvPicPr>
          <p:cNvPr id="35845" name="Picture 3" descr="C:\Documents and Settings\Admin\Мои документы\Downloads\r16.jpg"/>
          <p:cNvPicPr>
            <a:picLocks noChangeAspect="1" noChangeArrowheads="1"/>
          </p:cNvPicPr>
          <p:nvPr/>
        </p:nvPicPr>
        <p:blipFill>
          <a:blip r:embed="rId3"/>
          <a:srcRect/>
          <a:stretch>
            <a:fillRect/>
          </a:stretch>
        </p:blipFill>
        <p:spPr bwMode="auto">
          <a:xfrm>
            <a:off x="4643438" y="3786188"/>
            <a:ext cx="3500437" cy="2627312"/>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4290"/>
            <a:ext cx="8686800" cy="838200"/>
          </a:xfrm>
        </p:spPr>
        <p:txBody>
          <a:bodyPr/>
          <a:lstStyle/>
          <a:p>
            <a:pPr eaLnBrk="1" fontAlgn="auto" hangingPunct="1">
              <a:spcAft>
                <a:spcPts val="0"/>
              </a:spcAft>
              <a:defRPr/>
            </a:pPr>
            <a:r>
              <a:rPr lang="ru-RU" sz="3200" dirty="0" smtClean="0"/>
              <a:t>Как бороться с электростатикой</a:t>
            </a:r>
            <a:endParaRPr lang="ru-RU" sz="3200" dirty="0"/>
          </a:p>
        </p:txBody>
      </p:sp>
      <p:sp>
        <p:nvSpPr>
          <p:cNvPr id="3" name="Содержимое 2"/>
          <p:cNvSpPr>
            <a:spLocks noGrp="1"/>
          </p:cNvSpPr>
          <p:nvPr>
            <p:ph idx="1"/>
          </p:nvPr>
        </p:nvSpPr>
        <p:spPr>
          <a:xfrm>
            <a:off x="395288" y="1214438"/>
            <a:ext cx="8291512" cy="4446587"/>
          </a:xfrm>
        </p:spPr>
        <p:txBody>
          <a:bodyPr>
            <a:normAutofit fontScale="92500" lnSpcReduction="10000"/>
          </a:bodyPr>
          <a:lstStyle/>
          <a:p>
            <a:pPr eaLnBrk="1" fontAlgn="auto" hangingPunct="1">
              <a:spcAft>
                <a:spcPts val="0"/>
              </a:spcAft>
              <a:buFont typeface="Wingdings 2"/>
              <a:buNone/>
              <a:defRPr/>
            </a:pPr>
            <a:r>
              <a:rPr lang="ru-RU" dirty="0" smtClean="0"/>
              <a:t>   Средства защиты от статического электричества по принципу действия делятся на следующие виды:</a:t>
            </a:r>
          </a:p>
          <a:p>
            <a:pPr eaLnBrk="1" fontAlgn="auto" hangingPunct="1">
              <a:spcAft>
                <a:spcPts val="0"/>
              </a:spcAft>
              <a:buFont typeface="Wingdings 2"/>
              <a:buChar char=""/>
              <a:defRPr/>
            </a:pPr>
            <a:r>
              <a:rPr lang="ru-RU" dirty="0" smtClean="0"/>
              <a:t>заземляющие устройства</a:t>
            </a:r>
          </a:p>
          <a:p>
            <a:pPr eaLnBrk="1" fontAlgn="auto" hangingPunct="1">
              <a:spcAft>
                <a:spcPts val="0"/>
              </a:spcAft>
              <a:buFont typeface="Wingdings 2"/>
              <a:buChar char=""/>
              <a:defRPr/>
            </a:pPr>
            <a:r>
              <a:rPr lang="ru-RU" dirty="0" smtClean="0"/>
              <a:t>нейтрализаторы</a:t>
            </a:r>
          </a:p>
          <a:p>
            <a:pPr eaLnBrk="1" fontAlgn="auto" hangingPunct="1">
              <a:spcAft>
                <a:spcPts val="0"/>
              </a:spcAft>
              <a:buFont typeface="Wingdings 2"/>
              <a:buChar char=""/>
              <a:defRPr/>
            </a:pPr>
            <a:r>
              <a:rPr lang="ru-RU" dirty="0" smtClean="0"/>
              <a:t>увлажняющие устройства</a:t>
            </a:r>
          </a:p>
          <a:p>
            <a:pPr eaLnBrk="1" fontAlgn="auto" hangingPunct="1">
              <a:spcAft>
                <a:spcPts val="0"/>
              </a:spcAft>
              <a:buFont typeface="Wingdings 2"/>
              <a:buChar char=""/>
              <a:defRPr/>
            </a:pPr>
            <a:r>
              <a:rPr lang="ru-RU" dirty="0" err="1" smtClean="0"/>
              <a:t>антиэлектростатические</a:t>
            </a:r>
            <a:r>
              <a:rPr lang="ru-RU" dirty="0" smtClean="0"/>
              <a:t> </a:t>
            </a:r>
          </a:p>
          <a:p>
            <a:pPr eaLnBrk="1" fontAlgn="auto" hangingPunct="1">
              <a:spcAft>
                <a:spcPts val="0"/>
              </a:spcAft>
              <a:buFont typeface="Wingdings 2"/>
              <a:buNone/>
              <a:defRPr/>
            </a:pPr>
            <a:r>
              <a:rPr lang="ru-RU" dirty="0" smtClean="0"/>
              <a:t>    вещества</a:t>
            </a:r>
          </a:p>
          <a:p>
            <a:pPr eaLnBrk="1" fontAlgn="auto" hangingPunct="1">
              <a:spcAft>
                <a:spcPts val="0"/>
              </a:spcAft>
              <a:buFont typeface="Wingdings 2"/>
              <a:buChar char=""/>
              <a:defRPr/>
            </a:pPr>
            <a:r>
              <a:rPr lang="ru-RU" dirty="0" smtClean="0"/>
              <a:t>экранирующие устройства</a:t>
            </a:r>
          </a:p>
          <a:p>
            <a:pPr eaLnBrk="1" fontAlgn="auto" hangingPunct="1">
              <a:spcAft>
                <a:spcPts val="0"/>
              </a:spcAft>
              <a:buFont typeface="Wingdings 2"/>
              <a:buChar char=""/>
              <a:defRPr/>
            </a:pPr>
            <a:endParaRPr lang="ru-RU" dirty="0"/>
          </a:p>
        </p:txBody>
      </p:sp>
      <p:pic>
        <p:nvPicPr>
          <p:cNvPr id="36868" name="Picture 2" descr="C:\Documents and Settings\Admin\Мои документы\Downloads\zazemlenie_kontur.jpg"/>
          <p:cNvPicPr>
            <a:picLocks noChangeAspect="1" noChangeArrowheads="1"/>
          </p:cNvPicPr>
          <p:nvPr/>
        </p:nvPicPr>
        <p:blipFill>
          <a:blip r:embed="rId2"/>
          <a:srcRect/>
          <a:stretch>
            <a:fillRect/>
          </a:stretch>
        </p:blipFill>
        <p:spPr bwMode="auto">
          <a:xfrm>
            <a:off x="5643563" y="2286000"/>
            <a:ext cx="3208337" cy="4286250"/>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142852"/>
            <a:ext cx="8686800" cy="928694"/>
          </a:xfrm>
        </p:spPr>
        <p:txBody>
          <a:bodyPr>
            <a:normAutofit fontScale="90000"/>
          </a:bodyPr>
          <a:lstStyle/>
          <a:p>
            <a:pPr eaLnBrk="1" fontAlgn="auto" hangingPunct="1">
              <a:spcAft>
                <a:spcPts val="0"/>
              </a:spcAft>
              <a:defRPr/>
            </a:pPr>
            <a:r>
              <a:rPr lang="ru-RU" dirty="0" smtClean="0"/>
              <a:t>Защита от статического электричества осуществляется двумя путями:</a:t>
            </a:r>
            <a:endParaRPr lang="ru-RU" dirty="0"/>
          </a:p>
        </p:txBody>
      </p:sp>
      <p:sp>
        <p:nvSpPr>
          <p:cNvPr id="37891" name="Содержимое 2"/>
          <p:cNvSpPr>
            <a:spLocks noGrp="1"/>
          </p:cNvSpPr>
          <p:nvPr>
            <p:ph idx="1"/>
          </p:nvPr>
        </p:nvSpPr>
        <p:spPr>
          <a:xfrm>
            <a:off x="285750" y="1428750"/>
            <a:ext cx="8686800" cy="4525963"/>
          </a:xfrm>
        </p:spPr>
        <p:txBody>
          <a:bodyPr/>
          <a:lstStyle/>
          <a:p>
            <a:pPr eaLnBrk="1" hangingPunct="1"/>
            <a:r>
              <a:rPr lang="ru-RU" smtClean="0"/>
              <a:t>уменьшением интенсивности образования электрических зарядов;</a:t>
            </a:r>
          </a:p>
          <a:p>
            <a:pPr eaLnBrk="1" hangingPunct="1"/>
            <a:r>
              <a:rPr lang="ru-RU" smtClean="0"/>
              <a:t>устранением образовавшихся зарядов статического электричества.</a:t>
            </a:r>
          </a:p>
          <a:p>
            <a:pPr eaLnBrk="1" hangingPunct="1"/>
            <a:endParaRPr lang="ru-RU" smtClean="0"/>
          </a:p>
        </p:txBody>
      </p:sp>
      <p:pic>
        <p:nvPicPr>
          <p:cNvPr id="37892" name="Picture 2" descr="C:\Documents and Settings\Admin\Мои документы\Downloads\staticheskoe_elektrichestvo.jpg"/>
          <p:cNvPicPr>
            <a:picLocks noChangeAspect="1" noChangeArrowheads="1"/>
          </p:cNvPicPr>
          <p:nvPr/>
        </p:nvPicPr>
        <p:blipFill>
          <a:blip r:embed="rId2"/>
          <a:srcRect/>
          <a:stretch>
            <a:fillRect/>
          </a:stretch>
        </p:blipFill>
        <p:spPr bwMode="auto">
          <a:xfrm>
            <a:off x="2286000" y="3643313"/>
            <a:ext cx="4500563" cy="2984500"/>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14290"/>
            <a:ext cx="8686800" cy="838200"/>
          </a:xfrm>
        </p:spPr>
        <p:txBody>
          <a:bodyPr>
            <a:normAutofit fontScale="90000"/>
          </a:bodyPr>
          <a:lstStyle/>
          <a:p>
            <a:pPr eaLnBrk="1" fontAlgn="auto" hangingPunct="1">
              <a:spcAft>
                <a:spcPts val="0"/>
              </a:spcAft>
              <a:defRPr/>
            </a:pPr>
            <a:r>
              <a:rPr lang="ru-RU" dirty="0" smtClean="0"/>
              <a:t>уменьшение интенсивности образования электрических зарядов</a:t>
            </a:r>
            <a:endParaRPr lang="ru-RU" dirty="0"/>
          </a:p>
        </p:txBody>
      </p:sp>
      <p:sp>
        <p:nvSpPr>
          <p:cNvPr id="3" name="Содержимое 2"/>
          <p:cNvSpPr>
            <a:spLocks noGrp="1"/>
          </p:cNvSpPr>
          <p:nvPr>
            <p:ph idx="1"/>
          </p:nvPr>
        </p:nvSpPr>
        <p:spPr>
          <a:xfrm>
            <a:off x="304800" y="1285875"/>
            <a:ext cx="8696325" cy="5357813"/>
          </a:xfrm>
        </p:spPr>
        <p:txBody>
          <a:bodyPr>
            <a:normAutofit lnSpcReduction="10000"/>
          </a:bodyPr>
          <a:lstStyle/>
          <a:p>
            <a:pPr eaLnBrk="1" fontAlgn="auto" hangingPunct="1">
              <a:spcAft>
                <a:spcPts val="0"/>
              </a:spcAft>
              <a:buFont typeface="Wingdings 2"/>
              <a:buChar char=""/>
              <a:defRPr/>
            </a:pPr>
            <a:r>
              <a:rPr lang="ru-RU" dirty="0" smtClean="0"/>
              <a:t>Уменьшение интенсивности образования электрических зарядов достигается за счет снижения скорости и силы трения, различия в диэлектрических свойствах материалов и повышения их электропроводимости. Уменьшение силы трения достигается смазкой, снижением шероховатости и площади контакта взаимодействующих поверхностей. Скорости трения ограничивают за счет снижения скоростей обработки и транспортировки материалов.</a:t>
            </a:r>
            <a:endParaRPr lang="ru-RU"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14290"/>
            <a:ext cx="8686800" cy="838200"/>
          </a:xfrm>
        </p:spPr>
        <p:txBody>
          <a:bodyPr/>
          <a:lstStyle/>
          <a:p>
            <a:pPr eaLnBrk="1" fontAlgn="auto" hangingPunct="1">
              <a:spcAft>
                <a:spcPts val="0"/>
              </a:spcAft>
              <a:defRPr/>
            </a:pPr>
            <a:r>
              <a:rPr lang="ru-RU" sz="3200" dirty="0" smtClean="0"/>
              <a:t>увлажнение воздуха</a:t>
            </a:r>
            <a:endParaRPr lang="ru-RU" sz="3200" dirty="0"/>
          </a:p>
        </p:txBody>
      </p:sp>
      <p:sp>
        <p:nvSpPr>
          <p:cNvPr id="3" name="Содержимое 2"/>
          <p:cNvSpPr>
            <a:spLocks noGrp="1"/>
          </p:cNvSpPr>
          <p:nvPr>
            <p:ph idx="1"/>
          </p:nvPr>
        </p:nvSpPr>
        <p:spPr>
          <a:xfrm>
            <a:off x="214313" y="1143000"/>
            <a:ext cx="4929187" cy="3714750"/>
          </a:xfrm>
        </p:spPr>
        <p:txBody>
          <a:bodyPr>
            <a:normAutofit fontScale="70000" lnSpcReduction="20000"/>
          </a:bodyPr>
          <a:lstStyle/>
          <a:p>
            <a:pPr eaLnBrk="1" fontAlgn="auto" hangingPunct="1">
              <a:spcAft>
                <a:spcPts val="0"/>
              </a:spcAft>
              <a:buFont typeface="Wingdings 2"/>
              <a:buChar char=""/>
              <a:defRPr/>
            </a:pPr>
            <a:r>
              <a:rPr lang="ru-RU" dirty="0" smtClean="0"/>
              <a:t>Влажный воздух имеет достаточную электропроводность, чтобы образующиеся электрические заряды стекали через него. Поэтому во влажной воздушной среде электростатических зарядов практически не образуется, и увлажнение воздуха является одним из наиболее простых и распространенных методов борьбы со статическим электричеством.</a:t>
            </a:r>
            <a:endParaRPr lang="ru-RU" dirty="0"/>
          </a:p>
        </p:txBody>
      </p:sp>
      <p:pic>
        <p:nvPicPr>
          <p:cNvPr id="39940" name="Picture 2" descr="C:\Documents and Settings\Admin\Мои документы\Downloads\daikinmck75j.jpg"/>
          <p:cNvPicPr>
            <a:picLocks noChangeAspect="1" noChangeArrowheads="1"/>
          </p:cNvPicPr>
          <p:nvPr/>
        </p:nvPicPr>
        <p:blipFill>
          <a:blip r:embed="rId2"/>
          <a:srcRect/>
          <a:stretch>
            <a:fillRect/>
          </a:stretch>
        </p:blipFill>
        <p:spPr bwMode="auto">
          <a:xfrm>
            <a:off x="857250" y="3929063"/>
            <a:ext cx="3786188" cy="2741612"/>
          </a:xfrm>
          <a:prstGeom prst="rect">
            <a:avLst/>
          </a:prstGeom>
          <a:noFill/>
          <a:ln w="9525">
            <a:noFill/>
            <a:miter lim="800000"/>
            <a:headEnd/>
            <a:tailEnd/>
          </a:ln>
        </p:spPr>
      </p:pic>
      <p:pic>
        <p:nvPicPr>
          <p:cNvPr id="39941" name="Picture 3" descr="C:\Documents and Settings\Admin\Мои документы\Downloads\11_54.jpg"/>
          <p:cNvPicPr>
            <a:picLocks noChangeAspect="1" noChangeArrowheads="1"/>
          </p:cNvPicPr>
          <p:nvPr/>
        </p:nvPicPr>
        <p:blipFill>
          <a:blip r:embed="rId3"/>
          <a:srcRect/>
          <a:stretch>
            <a:fillRect/>
          </a:stretch>
        </p:blipFill>
        <p:spPr bwMode="auto">
          <a:xfrm>
            <a:off x="5214938" y="1285875"/>
            <a:ext cx="3765550" cy="5429250"/>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142852"/>
            <a:ext cx="8686800" cy="838200"/>
          </a:xfrm>
        </p:spPr>
        <p:txBody>
          <a:bodyPr/>
          <a:lstStyle/>
          <a:p>
            <a:pPr eaLnBrk="1" fontAlgn="auto" hangingPunct="1">
              <a:spcAft>
                <a:spcPts val="0"/>
              </a:spcAft>
              <a:defRPr/>
            </a:pPr>
            <a:r>
              <a:rPr lang="ru-RU" sz="3200" dirty="0" smtClean="0"/>
              <a:t>ионизация воздуха</a:t>
            </a:r>
            <a:endParaRPr lang="ru-RU" sz="3200" dirty="0"/>
          </a:p>
        </p:txBody>
      </p:sp>
      <p:sp>
        <p:nvSpPr>
          <p:cNvPr id="3" name="Содержимое 2"/>
          <p:cNvSpPr>
            <a:spLocks noGrp="1"/>
          </p:cNvSpPr>
          <p:nvPr>
            <p:ph idx="1"/>
          </p:nvPr>
        </p:nvSpPr>
        <p:spPr>
          <a:xfrm>
            <a:off x="214313" y="1214438"/>
            <a:ext cx="4714875" cy="5286375"/>
          </a:xfrm>
        </p:spPr>
        <p:txBody>
          <a:bodyPr>
            <a:normAutofit fontScale="62500" lnSpcReduction="20000"/>
          </a:bodyPr>
          <a:lstStyle/>
          <a:p>
            <a:pPr eaLnBrk="1" fontAlgn="auto" hangingPunct="1">
              <a:spcAft>
                <a:spcPts val="0"/>
              </a:spcAft>
              <a:buFont typeface="Wingdings 2"/>
              <a:buChar char=""/>
              <a:defRPr/>
            </a:pPr>
            <a:r>
              <a:rPr lang="ru-RU" dirty="0" smtClean="0"/>
              <a:t>Еще один распространенный метод устранения электростатических зарядов - ионизация воздуха. Образующиеся при работе ионизатора ионы нейтрализуют заряды статического электричества. Таким образом, бытовые ионизаторы воздуха не только улучшают </a:t>
            </a:r>
            <a:r>
              <a:rPr lang="ru-RU" dirty="0" err="1" smtClean="0"/>
              <a:t>аэро</a:t>
            </a:r>
            <a:r>
              <a:rPr lang="ru-RU" dirty="0" smtClean="0"/>
              <a:t> ионный состав воздушной среды в помещении, но и устраняют электростатические заряды, образующиеся в сухой воздушной среде на коврах, ковровых синтетических покрытиях, одежде. На производстве используют специальные мощные ионизаторы воздуха различных конструкций, но наиболее распространены электрические ионизаторы.</a:t>
            </a:r>
            <a:endParaRPr lang="ru-RU" dirty="0"/>
          </a:p>
        </p:txBody>
      </p:sp>
      <p:pic>
        <p:nvPicPr>
          <p:cNvPr id="40964" name="Picture 2" descr="C:\Documents and Settings\Admin\Мои документы\Downloads\descr_img22.jpg"/>
          <p:cNvPicPr>
            <a:picLocks noChangeAspect="1" noChangeArrowheads="1"/>
          </p:cNvPicPr>
          <p:nvPr/>
        </p:nvPicPr>
        <p:blipFill>
          <a:blip r:embed="rId2"/>
          <a:srcRect/>
          <a:stretch>
            <a:fillRect/>
          </a:stretch>
        </p:blipFill>
        <p:spPr bwMode="auto">
          <a:xfrm>
            <a:off x="5000625" y="1285875"/>
            <a:ext cx="4000500" cy="5072063"/>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85728"/>
            <a:ext cx="8686800" cy="838200"/>
          </a:xfrm>
        </p:spPr>
        <p:txBody>
          <a:bodyPr/>
          <a:lstStyle/>
          <a:p>
            <a:pPr eaLnBrk="1" fontAlgn="auto" hangingPunct="1">
              <a:spcAft>
                <a:spcPts val="0"/>
              </a:spcAft>
              <a:defRPr/>
            </a:pPr>
            <a:r>
              <a:rPr lang="ru-RU" sz="3200" dirty="0" smtClean="0"/>
              <a:t>индивидуальные средства защиты</a:t>
            </a:r>
            <a:endParaRPr lang="ru-RU" sz="3200" dirty="0"/>
          </a:p>
        </p:txBody>
      </p:sp>
      <p:sp>
        <p:nvSpPr>
          <p:cNvPr id="3" name="Содержимое 2"/>
          <p:cNvSpPr>
            <a:spLocks noGrp="1"/>
          </p:cNvSpPr>
          <p:nvPr>
            <p:ph idx="1"/>
          </p:nvPr>
        </p:nvSpPr>
        <p:spPr>
          <a:xfrm>
            <a:off x="214313" y="1214438"/>
            <a:ext cx="8786812" cy="2643187"/>
          </a:xfrm>
        </p:spPr>
        <p:txBody>
          <a:bodyPr>
            <a:normAutofit fontScale="92500" lnSpcReduction="10000"/>
          </a:bodyPr>
          <a:lstStyle/>
          <a:p>
            <a:pPr eaLnBrk="1" fontAlgn="auto" hangingPunct="1">
              <a:spcAft>
                <a:spcPts val="0"/>
              </a:spcAft>
              <a:buFont typeface="Wingdings 2"/>
              <a:buChar char=""/>
              <a:defRPr/>
            </a:pPr>
            <a:r>
              <a:rPr lang="ru-RU" dirty="0" smtClean="0"/>
              <a:t>В качестве индивидуальных средств защиты могут применяться антистатическая обувь, антистатические халаты, заземляющие браслеты для защиты рук и другие средства, обеспечивающие электростатическое заземление тела человека.</a:t>
            </a:r>
            <a:endParaRPr lang="ru-RU" dirty="0"/>
          </a:p>
        </p:txBody>
      </p:sp>
      <p:pic>
        <p:nvPicPr>
          <p:cNvPr id="41988" name="Picture 2" descr="C:\Documents and Settings\Admin\Мои документы\Downloads\8b52f881dc0b146c697e5247d63e4097.jpg"/>
          <p:cNvPicPr>
            <a:picLocks noChangeAspect="1" noChangeArrowheads="1"/>
          </p:cNvPicPr>
          <p:nvPr/>
        </p:nvPicPr>
        <p:blipFill>
          <a:blip r:embed="rId2"/>
          <a:srcRect/>
          <a:stretch>
            <a:fillRect/>
          </a:stretch>
        </p:blipFill>
        <p:spPr bwMode="auto">
          <a:xfrm>
            <a:off x="285750" y="4143375"/>
            <a:ext cx="3429000" cy="2286000"/>
          </a:xfrm>
          <a:prstGeom prst="rect">
            <a:avLst/>
          </a:prstGeom>
          <a:noFill/>
          <a:ln w="9525">
            <a:noFill/>
            <a:miter lim="800000"/>
            <a:headEnd/>
            <a:tailEnd/>
          </a:ln>
        </p:spPr>
      </p:pic>
      <p:pic>
        <p:nvPicPr>
          <p:cNvPr id="41989" name="Picture 3" descr="C:\Documents and Settings\Admin\Мои документы\Downloads\M0018413.jpg"/>
          <p:cNvPicPr>
            <a:picLocks noChangeAspect="1" noChangeArrowheads="1"/>
          </p:cNvPicPr>
          <p:nvPr/>
        </p:nvPicPr>
        <p:blipFill>
          <a:blip r:embed="rId3"/>
          <a:srcRect/>
          <a:stretch>
            <a:fillRect/>
          </a:stretch>
        </p:blipFill>
        <p:spPr bwMode="auto">
          <a:xfrm>
            <a:off x="6500813" y="4143375"/>
            <a:ext cx="2286000" cy="2286000"/>
          </a:xfrm>
          <a:prstGeom prst="rect">
            <a:avLst/>
          </a:prstGeom>
          <a:noFill/>
          <a:ln w="9525">
            <a:noFill/>
            <a:miter lim="800000"/>
            <a:headEnd/>
            <a:tailEnd/>
          </a:ln>
        </p:spPr>
      </p:pic>
      <p:pic>
        <p:nvPicPr>
          <p:cNvPr id="41990" name="Picture 4" descr="C:\Documents and Settings\Admin\Мои документы\Downloads\4bd7f66f.jpg"/>
          <p:cNvPicPr>
            <a:picLocks noChangeAspect="1" noChangeArrowheads="1"/>
          </p:cNvPicPr>
          <p:nvPr/>
        </p:nvPicPr>
        <p:blipFill>
          <a:blip r:embed="rId4"/>
          <a:srcRect/>
          <a:stretch>
            <a:fillRect/>
          </a:stretch>
        </p:blipFill>
        <p:spPr bwMode="auto">
          <a:xfrm>
            <a:off x="4000500" y="4143375"/>
            <a:ext cx="2201863" cy="2286000"/>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142852"/>
            <a:ext cx="8686800" cy="838200"/>
          </a:xfrm>
        </p:spPr>
        <p:txBody>
          <a:bodyPr>
            <a:normAutofit fontScale="90000"/>
          </a:bodyPr>
          <a:lstStyle/>
          <a:p>
            <a:pPr eaLnBrk="1" fontAlgn="auto" hangingPunct="1">
              <a:spcAft>
                <a:spcPts val="0"/>
              </a:spcAft>
              <a:defRPr/>
            </a:pPr>
            <a:r>
              <a:rPr lang="ru-RU" dirty="0" smtClean="0"/>
              <a:t>Методы, исключающие или уменьшающие образование зарядов</a:t>
            </a:r>
            <a:endParaRPr lang="ru-RU" dirty="0"/>
          </a:p>
        </p:txBody>
      </p:sp>
      <p:sp>
        <p:nvSpPr>
          <p:cNvPr id="3" name="Содержимое 2"/>
          <p:cNvSpPr>
            <a:spLocks noGrp="1"/>
          </p:cNvSpPr>
          <p:nvPr>
            <p:ph idx="1"/>
          </p:nvPr>
        </p:nvSpPr>
        <p:spPr/>
        <p:txBody>
          <a:bodyPr>
            <a:normAutofit fontScale="85000" lnSpcReduction="20000"/>
          </a:bodyPr>
          <a:lstStyle/>
          <a:p>
            <a:pPr eaLnBrk="1" fontAlgn="auto" hangingPunct="1">
              <a:spcAft>
                <a:spcPts val="0"/>
              </a:spcAft>
              <a:buFont typeface="Wingdings 2"/>
              <a:buChar char=""/>
              <a:defRPr/>
            </a:pPr>
            <a:r>
              <a:rPr lang="ru-RU" dirty="0" smtClean="0"/>
              <a:t>1. Подбор пар материалов элементов машин, которые взаимодействуют между собой с трением.</a:t>
            </a:r>
          </a:p>
          <a:p>
            <a:pPr eaLnBrk="1" fontAlgn="auto" hangingPunct="1">
              <a:spcAft>
                <a:spcPts val="0"/>
              </a:spcAft>
              <a:buFont typeface="Wingdings 2"/>
              <a:buChar char=""/>
              <a:defRPr/>
            </a:pPr>
            <a:r>
              <a:rPr lang="ru-RU" dirty="0" smtClean="0"/>
              <a:t>2. Использование </a:t>
            </a:r>
            <a:r>
              <a:rPr lang="ru-RU" dirty="0" err="1" smtClean="0"/>
              <a:t>слабоэлектризующихся</a:t>
            </a:r>
            <a:r>
              <a:rPr lang="ru-RU" dirty="0" smtClean="0"/>
              <a:t> или </a:t>
            </a:r>
            <a:r>
              <a:rPr lang="ru-RU" dirty="0" err="1" smtClean="0"/>
              <a:t>неэлектризующихся</a:t>
            </a:r>
            <a:r>
              <a:rPr lang="ru-RU" dirty="0" smtClean="0"/>
              <a:t> материалов.</a:t>
            </a:r>
          </a:p>
          <a:p>
            <a:pPr eaLnBrk="1" fontAlgn="auto" hangingPunct="1">
              <a:spcAft>
                <a:spcPts val="0"/>
              </a:spcAft>
              <a:buFont typeface="Wingdings 2"/>
              <a:buChar char=""/>
              <a:defRPr/>
            </a:pPr>
            <a:r>
              <a:rPr lang="ru-RU" dirty="0" smtClean="0"/>
              <a:t>3. Смешение материалов, которые при взаимодействии с элементами оборудования заряжаются разноименно. </a:t>
            </a:r>
          </a:p>
          <a:p>
            <a:pPr eaLnBrk="1" fontAlgn="auto" hangingPunct="1">
              <a:spcAft>
                <a:spcPts val="0"/>
              </a:spcAft>
              <a:buFont typeface="Wingdings 2"/>
              <a:buChar char=""/>
              <a:defRPr/>
            </a:pPr>
            <a:r>
              <a:rPr lang="ru-RU" dirty="0" smtClean="0"/>
              <a:t>4. Снижение силы и скорости трения, шероховатости взаимодействующих поверхностей.</a:t>
            </a:r>
          </a:p>
          <a:p>
            <a:pPr eaLnBrk="1" fontAlgn="auto" hangingPunct="1">
              <a:spcAft>
                <a:spcPts val="0"/>
              </a:spcAft>
              <a:buFont typeface="Wingdings 2"/>
              <a:buChar char=""/>
              <a:defRPr/>
            </a:pPr>
            <a:r>
              <a:rPr lang="ru-RU" dirty="0" smtClean="0"/>
              <a:t>5. Очистка потоков жидкостей или газов от посторонних примесей, что способствует возникновению электризации.</a:t>
            </a:r>
            <a:endParaRPr lang="ru-RU"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14290"/>
            <a:ext cx="8686800" cy="838200"/>
          </a:xfrm>
        </p:spPr>
        <p:txBody>
          <a:bodyPr/>
          <a:lstStyle/>
          <a:p>
            <a:pPr eaLnBrk="1" fontAlgn="auto" hangingPunct="1">
              <a:spcAft>
                <a:spcPts val="0"/>
              </a:spcAft>
              <a:defRPr/>
            </a:pPr>
            <a:r>
              <a:rPr lang="ru-RU" sz="3200" dirty="0" smtClean="0"/>
              <a:t>Методы устранения зарядов</a:t>
            </a:r>
            <a:endParaRPr lang="ru-RU" sz="3200" dirty="0"/>
          </a:p>
        </p:txBody>
      </p:sp>
      <p:sp>
        <p:nvSpPr>
          <p:cNvPr id="3" name="Содержимое 2"/>
          <p:cNvSpPr>
            <a:spLocks noGrp="1"/>
          </p:cNvSpPr>
          <p:nvPr>
            <p:ph idx="1"/>
          </p:nvPr>
        </p:nvSpPr>
        <p:spPr>
          <a:xfrm>
            <a:off x="285750" y="1357313"/>
            <a:ext cx="8715375" cy="5500687"/>
          </a:xfrm>
        </p:spPr>
        <p:txBody>
          <a:bodyPr>
            <a:normAutofit fontScale="77500" lnSpcReduction="20000"/>
          </a:bodyPr>
          <a:lstStyle/>
          <a:p>
            <a:pPr eaLnBrk="1" fontAlgn="auto" hangingPunct="1">
              <a:spcAft>
                <a:spcPts val="0"/>
              </a:spcAft>
              <a:buFont typeface="Wingdings 2"/>
              <a:buChar char=""/>
              <a:defRPr/>
            </a:pPr>
            <a:r>
              <a:rPr lang="ru-RU" dirty="0" smtClean="0"/>
              <a:t>1. Основным приемом для устранения зарядов является заземление электропроводных частей оборудования для отвода в землю образующихся зарядов статического электричества.</a:t>
            </a:r>
          </a:p>
          <a:p>
            <a:pPr eaLnBrk="1" fontAlgn="auto" hangingPunct="1">
              <a:spcAft>
                <a:spcPts val="0"/>
              </a:spcAft>
              <a:buFont typeface="Wingdings 2"/>
              <a:buChar char=""/>
              <a:defRPr/>
            </a:pPr>
            <a:r>
              <a:rPr lang="ru-RU" dirty="0" smtClean="0"/>
              <a:t>2. При заземлении неметаллических элементов машин и оборудования на их поверхность наносят электропроводные покрытия.</a:t>
            </a:r>
          </a:p>
          <a:p>
            <a:pPr eaLnBrk="1" fontAlgn="auto" hangingPunct="1">
              <a:spcAft>
                <a:spcPts val="0"/>
              </a:spcAft>
              <a:buFont typeface="Wingdings 2"/>
              <a:buChar char=""/>
              <a:defRPr/>
            </a:pPr>
            <a:r>
              <a:rPr lang="ru-RU" dirty="0" smtClean="0"/>
              <a:t>3. Агрегаты, входящие в состав технологических линий, должны иметь между собой надежную электрическую связь, а линию в пределах цеха необходимо присоединить к </a:t>
            </a:r>
            <a:r>
              <a:rPr lang="ru-RU" dirty="0" err="1" smtClean="0"/>
              <a:t>заземлителю</a:t>
            </a:r>
            <a:r>
              <a:rPr lang="ru-RU" dirty="0" smtClean="0"/>
              <a:t> не менее чем в двух местах.</a:t>
            </a:r>
          </a:p>
          <a:p>
            <a:pPr eaLnBrk="1" fontAlgn="auto" hangingPunct="1">
              <a:spcAft>
                <a:spcPts val="0"/>
              </a:spcAft>
              <a:buFont typeface="Wingdings 2"/>
              <a:buChar char=""/>
              <a:defRPr/>
            </a:pPr>
            <a:r>
              <a:rPr lang="ru-RU" dirty="0" smtClean="0"/>
              <a:t>4. Для обеспечения непрерывного отвода зарядов статического электричества в землю полы во взрывоопасных помещениях выполняют из бетона, пенобетона, ксилолита, электропроводной резины, антистатического линолеума.</a:t>
            </a:r>
            <a:endParaRPr lang="ru-RU"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14290"/>
            <a:ext cx="8686800" cy="838200"/>
          </a:xfrm>
        </p:spPr>
        <p:txBody>
          <a:bodyPr/>
          <a:lstStyle/>
          <a:p>
            <a:pPr eaLnBrk="1" fontAlgn="auto" hangingPunct="1">
              <a:spcAft>
                <a:spcPts val="0"/>
              </a:spcAft>
              <a:defRPr/>
            </a:pPr>
            <a:r>
              <a:rPr lang="ru-RU" sz="3200" dirty="0" smtClean="0"/>
              <a:t>Методы устранения зарядов</a:t>
            </a:r>
            <a:endParaRPr lang="ru-RU" sz="3200" dirty="0"/>
          </a:p>
        </p:txBody>
      </p:sp>
      <p:sp>
        <p:nvSpPr>
          <p:cNvPr id="3" name="Содержимое 2"/>
          <p:cNvSpPr>
            <a:spLocks noGrp="1"/>
          </p:cNvSpPr>
          <p:nvPr>
            <p:ph idx="1"/>
          </p:nvPr>
        </p:nvSpPr>
        <p:spPr>
          <a:xfrm>
            <a:off x="304800" y="1214438"/>
            <a:ext cx="8696325" cy="5786437"/>
          </a:xfrm>
        </p:spPr>
        <p:txBody>
          <a:bodyPr>
            <a:normAutofit fontScale="70000" lnSpcReduction="20000"/>
          </a:bodyPr>
          <a:lstStyle/>
          <a:p>
            <a:pPr eaLnBrk="1" fontAlgn="auto" hangingPunct="1">
              <a:spcAft>
                <a:spcPts val="0"/>
              </a:spcAft>
              <a:buFont typeface="Wingdings 2"/>
              <a:buChar char=""/>
              <a:defRPr/>
            </a:pPr>
            <a:r>
              <a:rPr lang="ru-RU" dirty="0" smtClean="0"/>
              <a:t>5. Тканевые материалы (например, фильтров) подвергают специальной пропитке, увеличивающей их электрическую проводимость.</a:t>
            </a:r>
          </a:p>
          <a:p>
            <a:pPr eaLnBrk="1" fontAlgn="auto" hangingPunct="1">
              <a:spcAft>
                <a:spcPts val="0"/>
              </a:spcAft>
              <a:buFont typeface="Wingdings 2"/>
              <a:buChar char=""/>
              <a:defRPr/>
            </a:pPr>
            <a:r>
              <a:rPr lang="ru-RU" dirty="0" smtClean="0"/>
              <a:t>6. Для увеличения интенсивности стекания статических зарядов с элементов машин воздух в помещении, где они установлены, увлажняют до значения выше 65 – 70%.</a:t>
            </a:r>
          </a:p>
          <a:p>
            <a:pPr eaLnBrk="1" fontAlgn="auto" hangingPunct="1">
              <a:spcAft>
                <a:spcPts val="0"/>
              </a:spcAft>
              <a:buFont typeface="Wingdings 2"/>
              <a:buChar char=""/>
              <a:defRPr/>
            </a:pPr>
            <a:r>
              <a:rPr lang="ru-RU" dirty="0" smtClean="0"/>
              <a:t>7. Повышение поверхностной электропроводности полимеров, которые </a:t>
            </a:r>
            <a:r>
              <a:rPr lang="ru-RU" dirty="0" err="1" smtClean="0"/>
              <a:t>гидрофобны</a:t>
            </a:r>
            <a:r>
              <a:rPr lang="ru-RU" dirty="0" smtClean="0"/>
              <a:t>, достигается обработкой их кислотами, например, серной или хлорсульфоновой. Также применяют специальные поверхностно-активные вещества и создают на поверхности диэлектрика электропроводную пленку на основе углерода, металлов или их оксидов.</a:t>
            </a:r>
          </a:p>
          <a:p>
            <a:pPr eaLnBrk="1" fontAlgn="auto" hangingPunct="1">
              <a:spcAft>
                <a:spcPts val="0"/>
              </a:spcAft>
              <a:buFont typeface="Wingdings 2"/>
              <a:buChar char=""/>
              <a:defRPr/>
            </a:pPr>
            <a:r>
              <a:rPr lang="ru-RU" dirty="0" smtClean="0"/>
              <a:t>8. Эффективным способом снижения электризации материалов и оборудования на производстве является применение нейтрализаторов статического электричества, создающих вблизи </a:t>
            </a:r>
            <a:r>
              <a:rPr lang="ru-RU" dirty="0" err="1" smtClean="0"/>
              <a:t>наэлектролизованных</a:t>
            </a:r>
            <a:r>
              <a:rPr lang="ru-RU" dirty="0" smtClean="0"/>
              <a:t> поверхностей положительные и отрицательные ионы.</a:t>
            </a:r>
            <a:endParaRPr lang="ru-RU"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Применение статического электричества в быту</a:t>
            </a:r>
          </a:p>
        </p:txBody>
      </p:sp>
      <p:sp>
        <p:nvSpPr>
          <p:cNvPr id="3" name="Объект 2"/>
          <p:cNvSpPr>
            <a:spLocks noGrp="1"/>
          </p:cNvSpPr>
          <p:nvPr>
            <p:ph idx="1"/>
          </p:nvPr>
        </p:nvSpPr>
        <p:spPr>
          <a:xfrm>
            <a:off x="928662" y="1857364"/>
            <a:ext cx="7186634" cy="3768733"/>
          </a:xfrm>
        </p:spPr>
        <p:txBody>
          <a:bodyPr>
            <a:normAutofit fontScale="62500" lnSpcReduction="20000"/>
          </a:bodyPr>
          <a:lstStyle/>
          <a:p>
            <a:r>
              <a:rPr lang="ru-RU" dirty="0"/>
              <a:t>Электричество может быть вашим хорошим помощником. Но для этого следует досконально знать его особенности и умело использовать их в нужном направлении. В технике применяют различные способы, которые основываются на следующих особенностях. Когда маленькие твёрдые либо жидкие частицы веществ попадают под воздействие электрического поля, то они притягивают ионы и электроны. Происходит накапливание заряда. Их движение продолжается уже под воздействием электрического поля. В зависимости от того, какое использовать оборудование, можно при помощи этого поля осуществлять различное управление движением данных частиц. Всё зависит от процесса. Такая технология стала часто применяться в народном хозяйстве.</a:t>
            </a:r>
          </a:p>
          <a:p>
            <a:endParaRPr lang="ru-RU" dirty="0"/>
          </a:p>
        </p:txBody>
      </p:sp>
    </p:spTree>
    <p:extLst>
      <p:ext uri="{BB962C8B-B14F-4D97-AF65-F5344CB8AC3E}">
        <p14:creationId xmlns:p14="http://schemas.microsoft.com/office/powerpoint/2010/main" xmlns="" val="5406654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3234" y="0"/>
            <a:ext cx="7514035" cy="1752599"/>
          </a:xfrm>
        </p:spPr>
        <p:txBody>
          <a:bodyPr/>
          <a:lstStyle/>
          <a:p>
            <a:r>
              <a:rPr lang="ru-RU" dirty="0"/>
              <a:t>Покраска</a:t>
            </a:r>
          </a:p>
        </p:txBody>
      </p:sp>
      <p:sp>
        <p:nvSpPr>
          <p:cNvPr id="3" name="Объект 2"/>
          <p:cNvSpPr>
            <a:spLocks noGrp="1"/>
          </p:cNvSpPr>
          <p:nvPr>
            <p:ph idx="1"/>
          </p:nvPr>
        </p:nvSpPr>
        <p:spPr>
          <a:xfrm>
            <a:off x="1113233" y="1372772"/>
            <a:ext cx="7514035" cy="3124201"/>
          </a:xfrm>
        </p:spPr>
        <p:txBody>
          <a:bodyPr>
            <a:normAutofit fontScale="62500" lnSpcReduction="20000"/>
          </a:bodyPr>
          <a:lstStyle/>
          <a:p>
            <a:r>
              <a:rPr lang="ru-RU" dirty="0"/>
              <a:t>Окрашиваемые детали, которые перемещаются на контейнере, например, детали машины, заряжают положительно, а частицы краски – отрицательно. Это способствует быстрому их стремлению к деталям. В результате такого технологического процесса формируется очень тонкий, равномерный и достаточно плотный слой краски на поверхности предмета.</a:t>
            </a:r>
          </a:p>
          <a:p>
            <a:r>
              <a:rPr lang="ru-RU" dirty="0"/>
              <a:t>Частицы, которые были разогнаны электрическим полем, с большим усилием ударяются о поверхность изделия. Благодаря этому достигается высокая насыщенность красочного слоя. При этом расход самой краски существенно уменьшается. Она остаётся только на самом изделии.</a:t>
            </a:r>
          </a:p>
        </p:txBody>
      </p:sp>
      <p:pic>
        <p:nvPicPr>
          <p:cNvPr id="2050" name="Picture 2" descr="Картинки по запросу Покраска статического электричества"/>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072066" y="4357694"/>
            <a:ext cx="3299248" cy="201767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455648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3233" y="0"/>
            <a:ext cx="7514035" cy="1752599"/>
          </a:xfrm>
        </p:spPr>
        <p:txBody>
          <a:bodyPr/>
          <a:lstStyle/>
          <a:p>
            <a:r>
              <a:rPr lang="ru-RU" dirty="0" err="1"/>
              <a:t>Электрокопчение</a:t>
            </a:r>
            <a:endParaRPr lang="ru-RU" dirty="0"/>
          </a:p>
        </p:txBody>
      </p:sp>
      <p:sp>
        <p:nvSpPr>
          <p:cNvPr id="3" name="Объект 2"/>
          <p:cNvSpPr>
            <a:spLocks noGrp="1"/>
          </p:cNvSpPr>
          <p:nvPr>
            <p:ph idx="1"/>
          </p:nvPr>
        </p:nvSpPr>
        <p:spPr>
          <a:xfrm>
            <a:off x="1113233" y="1355510"/>
            <a:ext cx="7514035" cy="3124201"/>
          </a:xfrm>
        </p:spPr>
        <p:txBody>
          <a:bodyPr>
            <a:normAutofit fontScale="62500" lnSpcReduction="20000"/>
          </a:bodyPr>
          <a:lstStyle/>
          <a:p>
            <a:r>
              <a:rPr lang="ru-RU" dirty="0"/>
              <a:t>Копчение представляет собой пропитку продукта с помощью «древесного дыма». Благодаря его частичкам, продукт получается очень вкусным. Это помогает предотвратить и его быструю порчу. </a:t>
            </a:r>
            <a:r>
              <a:rPr lang="ru-RU" dirty="0" err="1"/>
              <a:t>Электрокопчение</a:t>
            </a:r>
            <a:r>
              <a:rPr lang="ru-RU" dirty="0"/>
              <a:t> основывается на следующем: частички «коптильного дыма» заряжают положительными зарядами. В качестве отрицательного электрода выступает, как вариант, туша рыбы. Эти частицы дыма опускаются на неё, где происходит их частичное поглощение. Данный процесс длится всего лишь считанные минуты. А обычное копчение – это очень длительный процесс. Так что выгода очевидна.</a:t>
            </a:r>
          </a:p>
        </p:txBody>
      </p:sp>
      <p:pic>
        <p:nvPicPr>
          <p:cNvPr id="3076" name="Picture 4" descr="Картинки по запросу Электрокопчение статическое электричество"/>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071670" y="4143380"/>
            <a:ext cx="1494947" cy="245413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2679173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Создание ворса</a:t>
            </a:r>
          </a:p>
        </p:txBody>
      </p:sp>
      <p:sp>
        <p:nvSpPr>
          <p:cNvPr id="3" name="Объект 2"/>
          <p:cNvSpPr>
            <a:spLocks noGrp="1"/>
          </p:cNvSpPr>
          <p:nvPr>
            <p:ph idx="1"/>
          </p:nvPr>
        </p:nvSpPr>
        <p:spPr>
          <a:xfrm>
            <a:off x="857224" y="1643050"/>
            <a:ext cx="7615262" cy="4125923"/>
          </a:xfrm>
        </p:spPr>
        <p:txBody>
          <a:bodyPr>
            <a:normAutofit fontScale="62500" lnSpcReduction="20000"/>
          </a:bodyPr>
          <a:lstStyle/>
          <a:p>
            <a:r>
              <a:rPr lang="ru-RU" dirty="0"/>
              <a:t>Для того чтобы в электрическом поле образовался ворсяной слой на любом виде материала, его заземляют, а на поверхность наносят слой клея. Потом сквозь специальную заряженную сетку из металла, которая располагается над данной плоскостью, начинают пропускать ворсинки. Они очень быстро ориентируются в данном электрическом поле, что способствует их равномерному распределению. Ворсинки опускаются на клей чётко перпендикулярно плоскости материала. При помощи такой уникальной технологии удаётся получить различные покрытия, схожие с замшей или даже бархатом. Такая методика позволяет получить различные разноцветные рисунки. Для этого используют ворс разной окраски и специальные шаблоны, помогающие создать определенный узор. Во время самого процесса их прикладывают поочерёдно на отдельные участки самой детали. Таким способом очень легко получить разноцветные ковры.</a:t>
            </a:r>
          </a:p>
        </p:txBody>
      </p:sp>
    </p:spTree>
    <p:extLst>
      <p:ext uri="{BB962C8B-B14F-4D97-AF65-F5344CB8AC3E}">
        <p14:creationId xmlns:p14="http://schemas.microsoft.com/office/powerpoint/2010/main" xmlns="" val="23682324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3233" y="0"/>
            <a:ext cx="7514035" cy="1752599"/>
          </a:xfrm>
        </p:spPr>
        <p:txBody>
          <a:bodyPr/>
          <a:lstStyle/>
          <a:p>
            <a:r>
              <a:rPr lang="ru-RU" dirty="0"/>
              <a:t>Сбор пыли</a:t>
            </a:r>
          </a:p>
        </p:txBody>
      </p:sp>
      <p:sp>
        <p:nvSpPr>
          <p:cNvPr id="3" name="Объект 2"/>
          <p:cNvSpPr>
            <a:spLocks noGrp="1"/>
          </p:cNvSpPr>
          <p:nvPr>
            <p:ph idx="1"/>
          </p:nvPr>
        </p:nvSpPr>
        <p:spPr>
          <a:xfrm>
            <a:off x="1113233" y="1274299"/>
            <a:ext cx="7514035" cy="3124201"/>
          </a:xfrm>
        </p:spPr>
        <p:txBody>
          <a:bodyPr>
            <a:normAutofit fontScale="47500" lnSpcReduction="20000"/>
          </a:bodyPr>
          <a:lstStyle/>
          <a:p>
            <a:r>
              <a:rPr lang="ru-RU" dirty="0"/>
              <a:t>В чистоте воздуха нуждается не только сам человек, но ещё и очень точные технологические процессы. Из-за наличия большого количества пыли всё оборудование приходит в негодность раньше своего срока. Например, засоряется система охлаждения. Улетающая пыль с газами – это очень ценный материал. Обусловлено это тем, что очистка различных промышленных газов сегодня крайне необходима. Сейчас данную проблему очень легко решает электрическое поле.</a:t>
            </a:r>
          </a:p>
          <a:p>
            <a:r>
              <a:rPr lang="ru-RU" dirty="0"/>
              <a:t>Как это работает? Внутри трубы из металла находится специальная проволока, играющая роль первого электрода. Вторым электродом служат её стенки. Благодаря электрическому полю, газ в нём начинает ионизироваться. Ионы, заряженные отрицательно, начинают присоединяться к частицам дыма, который поступает вместе с самим газом. Таким образом, происходит их заряд. Поле способствует их движению и оседанию на стенках трубы. После очищения газ движется на выход. На крупномасштабных ТЭС удаётся уловить 99 процентов золы, которая содержится в выходящих газах.</a:t>
            </a:r>
          </a:p>
        </p:txBody>
      </p:sp>
      <p:pic>
        <p:nvPicPr>
          <p:cNvPr id="1026" name="Picture 2" descr="Статическое электричество в природе и технике"/>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714876" y="3929066"/>
            <a:ext cx="1486285" cy="255130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968113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3232" y="0"/>
            <a:ext cx="7514035" cy="1752599"/>
          </a:xfrm>
        </p:spPr>
        <p:txBody>
          <a:bodyPr/>
          <a:lstStyle/>
          <a:p>
            <a:r>
              <a:rPr lang="ru-RU" dirty="0"/>
              <a:t>Смешивание</a:t>
            </a:r>
          </a:p>
        </p:txBody>
      </p:sp>
      <p:sp>
        <p:nvSpPr>
          <p:cNvPr id="3" name="Объект 2"/>
          <p:cNvSpPr>
            <a:spLocks noGrp="1"/>
          </p:cNvSpPr>
          <p:nvPr>
            <p:ph idx="1"/>
          </p:nvPr>
        </p:nvSpPr>
        <p:spPr>
          <a:xfrm>
            <a:off x="1113231" y="1471247"/>
            <a:ext cx="7514035" cy="3124201"/>
          </a:xfrm>
        </p:spPr>
        <p:txBody>
          <a:bodyPr>
            <a:normAutofit fontScale="55000" lnSpcReduction="20000"/>
          </a:bodyPr>
          <a:lstStyle/>
          <a:p>
            <a:r>
              <a:rPr lang="ru-RU" dirty="0"/>
              <a:t>Благодаря отрицательному либо положительному заряду мелких частиц, получается их соединение. Частички при этом распределены очень равномерно. К примеру, при производстве хлеба не нужно совершать трудоёмкие механические процессы, чтобы замесить тесто. Крупинки муки, которые предварительно заряжают положительным зарядом, поступают при помощи воздуха в специально предназначенную камеру. Там происходит их взаимодействие с водными каплями, заряженными отрицательно и уже содержащими дрожжи. Они притягиваются. В результате получается однородное тесто.</a:t>
            </a:r>
          </a:p>
          <a:p>
            <a:r>
              <a:rPr lang="ru-RU" dirty="0"/>
              <a:t>Способов использования статического электричества очень много. Поток заряженных частиц легко управляем, а сам технологический процесс в результате делается автоматизированным.</a:t>
            </a:r>
          </a:p>
        </p:txBody>
      </p:sp>
      <p:pic>
        <p:nvPicPr>
          <p:cNvPr id="2050" name="Picture 2" descr="Статическое электричество в природе и технике"/>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500430" y="4500570"/>
            <a:ext cx="1212513" cy="207167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457902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Предотвращение возникновение статического разряда в быту</a:t>
            </a:r>
            <a:br>
              <a:rPr lang="ru-RU" dirty="0"/>
            </a:br>
            <a:endParaRPr lang="ru-RU" dirty="0"/>
          </a:p>
        </p:txBody>
      </p:sp>
      <p:sp>
        <p:nvSpPr>
          <p:cNvPr id="3" name="Объект 2"/>
          <p:cNvSpPr>
            <a:spLocks noGrp="1"/>
          </p:cNvSpPr>
          <p:nvPr>
            <p:ph idx="1"/>
          </p:nvPr>
        </p:nvSpPr>
        <p:spPr/>
        <p:txBody>
          <a:bodyPr>
            <a:normAutofit fontScale="77500" lnSpcReduction="20000"/>
          </a:bodyPr>
          <a:lstStyle/>
          <a:p>
            <a:pPr marL="0" indent="0">
              <a:buNone/>
            </a:pPr>
            <a:r>
              <a:rPr lang="ru-RU" dirty="0"/>
              <a:t>Статическое электричество в быту очень пагубно может воздействовать на оборудование. Устранить его можно. Для этого вам необходимо:</a:t>
            </a:r>
          </a:p>
          <a:p>
            <a:r>
              <a:rPr lang="ru-RU" dirty="0"/>
              <a:t>повысить влажность воздуха в доме до 70%. Для этого можно использовать специальные увлажнители;</a:t>
            </a:r>
          </a:p>
          <a:p>
            <a:r>
              <a:rPr lang="ru-RU" dirty="0"/>
              <a:t>добавить гидрофильные вещества (хлорид кальция);</a:t>
            </a:r>
          </a:p>
          <a:p>
            <a:r>
              <a:rPr lang="ru-RU" dirty="0"/>
              <a:t>протирать электризующие поверхности раствором глицерина.</a:t>
            </a:r>
          </a:p>
          <a:p>
            <a:pPr marL="0" indent="0">
              <a:buNone/>
            </a:pPr>
            <a:r>
              <a:rPr lang="ru-RU" dirty="0"/>
              <a:t>Эти действия помогут вам в разы увеличить защиту вашего дома от статического разряда. А бесперебойную работу оборудования вам сможет гарантировать только периодическое их обслуживание</a:t>
            </a:r>
          </a:p>
          <a:p>
            <a:pPr marL="0" indent="0">
              <a:buNone/>
            </a:pPr>
            <a:endParaRPr lang="ru-RU" dirty="0"/>
          </a:p>
        </p:txBody>
      </p:sp>
    </p:spTree>
    <p:extLst>
      <p:ext uri="{BB962C8B-B14F-4D97-AF65-F5344CB8AC3E}">
        <p14:creationId xmlns:p14="http://schemas.microsoft.com/office/powerpoint/2010/main" xmlns="" val="42059177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857232"/>
            <a:ext cx="8229600" cy="1143000"/>
          </a:xfrm>
        </p:spPr>
        <p:txBody>
          <a:bodyPr>
            <a:normAutofit fontScale="90000"/>
          </a:bodyPr>
          <a:lstStyle/>
          <a:p>
            <a:r>
              <a:rPr lang="ru-RU" dirty="0" smtClean="0">
                <a:latin typeface="Monotype Corsiva" pitchFamily="66" charset="0"/>
              </a:rPr>
              <a:t>Молния – явление статического электричества</a:t>
            </a:r>
            <a:endParaRPr lang="ru-RU" dirty="0"/>
          </a:p>
        </p:txBody>
      </p:sp>
      <p:sp>
        <p:nvSpPr>
          <p:cNvPr id="3" name="Содержимое 2"/>
          <p:cNvSpPr>
            <a:spLocks noGrp="1"/>
          </p:cNvSpPr>
          <p:nvPr>
            <p:ph idx="1"/>
          </p:nvPr>
        </p:nvSpPr>
        <p:spPr>
          <a:xfrm>
            <a:off x="285720" y="2214554"/>
            <a:ext cx="5214974" cy="5857916"/>
          </a:xfrm>
        </p:spPr>
        <p:txBody>
          <a:bodyPr>
            <a:normAutofit fontScale="32500" lnSpcReduction="20000"/>
          </a:bodyPr>
          <a:lstStyle/>
          <a:p>
            <a:r>
              <a:rPr lang="ru-RU" sz="6200" dirty="0" smtClean="0">
                <a:solidFill>
                  <a:schemeClr val="accent1">
                    <a:lumMod val="50000"/>
                  </a:schemeClr>
                </a:solidFill>
              </a:rPr>
              <a:t>В результате движения воздушных потоков, насыщенных водяными парами, образуются грозовые облака, являющиеся носителями статического электричества. Электрические разряды образуются между разноименными заряженными облаками или, чаще, между заряженным облаком и озоновым слоем земли, с последующим разрядом на землю. При достижении критической разности потенциалов происходит разряд молнии между облаками, на земле или в </a:t>
            </a:r>
            <a:r>
              <a:rPr lang="ru-RU" sz="6200" dirty="0" err="1" smtClean="0">
                <a:solidFill>
                  <a:schemeClr val="accent1">
                    <a:lumMod val="50000"/>
                  </a:schemeClr>
                </a:solidFill>
              </a:rPr>
              <a:t>околокосмическом</a:t>
            </a:r>
            <a:r>
              <a:rPr lang="ru-RU" sz="6200" dirty="0" smtClean="0">
                <a:solidFill>
                  <a:schemeClr val="accent1">
                    <a:lumMod val="50000"/>
                  </a:schemeClr>
                </a:solidFill>
              </a:rPr>
              <a:t> слое планеты. Для защиты от молний устанавливаются молниеотводы, проводящие разряд напрямую в землю.</a:t>
            </a:r>
          </a:p>
          <a:p>
            <a:endParaRPr lang="ru-RU" dirty="0" smtClean="0">
              <a:solidFill>
                <a:schemeClr val="accent1">
                  <a:lumMod val="50000"/>
                </a:schemeClr>
              </a:solidFill>
            </a:endParaRPr>
          </a:p>
        </p:txBody>
      </p:sp>
      <p:pic>
        <p:nvPicPr>
          <p:cNvPr id="4" name="Рисунок 3" descr="c22abb1314e80fee1.jpg"/>
          <p:cNvPicPr>
            <a:picLocks noChangeAspect="1"/>
          </p:cNvPicPr>
          <p:nvPr/>
        </p:nvPicPr>
        <p:blipFill>
          <a:blip r:embed="rId2"/>
          <a:srcRect l="24218" r="37500"/>
          <a:stretch>
            <a:fillRect/>
          </a:stretch>
        </p:blipFill>
        <p:spPr>
          <a:xfrm>
            <a:off x="5643570" y="2000240"/>
            <a:ext cx="3111527" cy="4572008"/>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2132" y="2655278"/>
            <a:ext cx="7514035" cy="1752599"/>
          </a:xfrm>
        </p:spPr>
        <p:txBody>
          <a:bodyPr/>
          <a:lstStyle/>
          <a:p>
            <a:r>
              <a:rPr lang="ru-RU" dirty="0"/>
              <a:t>Спасибо за внимание!</a:t>
            </a:r>
          </a:p>
        </p:txBody>
      </p:sp>
    </p:spTree>
    <p:extLst>
      <p:ext uri="{BB962C8B-B14F-4D97-AF65-F5344CB8AC3E}">
        <p14:creationId xmlns:p14="http://schemas.microsoft.com/office/powerpoint/2010/main" xmlns="" val="311143037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3434</Words>
  <PresentationFormat>Экран (4:3)</PresentationFormat>
  <Paragraphs>162</Paragraphs>
  <Slides>64</Slides>
  <Notes>1</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64</vt:i4>
      </vt:variant>
    </vt:vector>
  </HeadingPairs>
  <TitlesOfParts>
    <vt:vector size="66" baseType="lpstr">
      <vt:lpstr>Тема Office</vt:lpstr>
      <vt:lpstr>Microsoft Equation 3.0</vt:lpstr>
      <vt:lpstr>Слайд 1</vt:lpstr>
      <vt:lpstr>Что такое статическое электричество</vt:lpstr>
      <vt:lpstr>Слайд 3</vt:lpstr>
      <vt:lpstr>Слайд 4</vt:lpstr>
      <vt:lpstr>Слайд 5</vt:lpstr>
      <vt:lpstr>Как возникло и развивалось учение о статическом электричестве</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Определение</vt:lpstr>
      <vt:lpstr> Причины возникновения статического электричества</vt:lpstr>
      <vt:lpstr> Причины возникновения статического электричества</vt:lpstr>
      <vt:lpstr>Трибоэлектрическая шкала</vt:lpstr>
      <vt:lpstr>Слайд 26</vt:lpstr>
      <vt:lpstr>Электризация тел</vt:lpstr>
      <vt:lpstr> Причины возникновения статического   электричества</vt:lpstr>
      <vt:lpstr>Опасность Статического электричества</vt:lpstr>
      <vt:lpstr>опасность для приборов и Электронных схем</vt:lpstr>
      <vt:lpstr>Примеры воздействия электростатического разряда на ИС и формы импульсов тока разряда, протекающих через устройство</vt:lpstr>
      <vt:lpstr>ТИПЫ повреждений</vt:lpstr>
      <vt:lpstr>Опасность Статического электричества</vt:lpstr>
      <vt:lpstr>Опасность Статического электричества</vt:lpstr>
      <vt:lpstr>Риск возникновения пожара</vt:lpstr>
      <vt:lpstr>Типы разрядов</vt:lpstr>
      <vt:lpstr>Искровой разряд</vt:lpstr>
      <vt:lpstr>Кистевой разряд</vt:lpstr>
      <vt:lpstr>Скользящий кистевой разряд</vt:lpstr>
      <vt:lpstr>Источник и энергия разряда</vt:lpstr>
      <vt:lpstr>Минимальная энергия воспламенения МЭВ</vt:lpstr>
      <vt:lpstr>Допустимые уровни напряженности электростатических полей</vt:lpstr>
      <vt:lpstr>Статическое электричество в быту</vt:lpstr>
      <vt:lpstr>Статическое электричество в быту</vt:lpstr>
      <vt:lpstr>Статическое электричество в быту</vt:lpstr>
      <vt:lpstr>Статическое электричество в быту</vt:lpstr>
      <vt:lpstr>Как бороться с электростатикой</vt:lpstr>
      <vt:lpstr>Защита от статического электричества осуществляется двумя путями:</vt:lpstr>
      <vt:lpstr>уменьшение интенсивности образования электрических зарядов</vt:lpstr>
      <vt:lpstr>увлажнение воздуха</vt:lpstr>
      <vt:lpstr>ионизация воздуха</vt:lpstr>
      <vt:lpstr>индивидуальные средства защиты</vt:lpstr>
      <vt:lpstr>Методы, исключающие или уменьшающие образование зарядов</vt:lpstr>
      <vt:lpstr>Методы устранения зарядов</vt:lpstr>
      <vt:lpstr>Методы устранения зарядов</vt:lpstr>
      <vt:lpstr>Применение статического электричества в быту</vt:lpstr>
      <vt:lpstr>Покраска</vt:lpstr>
      <vt:lpstr>Электрокопчение</vt:lpstr>
      <vt:lpstr>Создание ворса</vt:lpstr>
      <vt:lpstr>Сбор пыли</vt:lpstr>
      <vt:lpstr>Смешивание</vt:lpstr>
      <vt:lpstr>Предотвращение возникновение статического разряда в быту </vt:lpstr>
      <vt:lpstr>Молния – явление статического электричества</vt:lpstr>
      <vt:lpstr>Спасибо за внимание!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1</dc:creator>
  <cp:lastModifiedBy>1</cp:lastModifiedBy>
  <cp:revision>5</cp:revision>
  <dcterms:created xsi:type="dcterms:W3CDTF">2021-03-09T07:39:14Z</dcterms:created>
  <dcterms:modified xsi:type="dcterms:W3CDTF">2021-03-09T07:48:20Z</dcterms:modified>
</cp:coreProperties>
</file>